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9" r:id="rId2"/>
  </p:sldMasterIdLst>
  <p:notesMasterIdLst>
    <p:notesMasterId r:id="rId28"/>
  </p:notesMasterIdLst>
  <p:sldIdLst>
    <p:sldId id="256" r:id="rId3"/>
    <p:sldId id="494" r:id="rId4"/>
    <p:sldId id="516" r:id="rId5"/>
    <p:sldId id="517" r:id="rId6"/>
    <p:sldId id="518" r:id="rId7"/>
    <p:sldId id="519" r:id="rId8"/>
    <p:sldId id="476" r:id="rId9"/>
    <p:sldId id="588" r:id="rId10"/>
    <p:sldId id="548" r:id="rId11"/>
    <p:sldId id="527" r:id="rId12"/>
    <p:sldId id="520" r:id="rId13"/>
    <p:sldId id="525" r:id="rId14"/>
    <p:sldId id="521" r:id="rId15"/>
    <p:sldId id="526" r:id="rId16"/>
    <p:sldId id="572" r:id="rId17"/>
    <p:sldId id="533" r:id="rId18"/>
    <p:sldId id="531" r:id="rId19"/>
    <p:sldId id="530" r:id="rId20"/>
    <p:sldId id="532" r:id="rId21"/>
    <p:sldId id="534" r:id="rId22"/>
    <p:sldId id="535" r:id="rId23"/>
    <p:sldId id="529" r:id="rId24"/>
    <p:sldId id="496" r:id="rId25"/>
    <p:sldId id="466" r:id="rId26"/>
    <p:sldId id="46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8" d="100"/>
          <a:sy n="88" d="100"/>
        </p:scale>
        <p:origin x="19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匡宏宇" userId="6226a253-862e-4062-9583-ca90ef3a886f" providerId="ADAL" clId="{BD16B099-A072-43E9-99D3-CC76AB3A7BA3}"/>
    <pc:docChg chg="custSel addSld delSld modSld sldOrd delMainMaster">
      <pc:chgData name="匡宏宇" userId="6226a253-862e-4062-9583-ca90ef3a886f" providerId="ADAL" clId="{BD16B099-A072-43E9-99D3-CC76AB3A7BA3}" dt="2023-04-23T13:12:52.829" v="1270" actId="2696"/>
      <pc:docMkLst>
        <pc:docMk/>
      </pc:docMkLst>
      <pc:sldChg chg="modSp mod">
        <pc:chgData name="匡宏宇" userId="6226a253-862e-4062-9583-ca90ef3a886f" providerId="ADAL" clId="{BD16B099-A072-43E9-99D3-CC76AB3A7BA3}" dt="2023-04-23T09:55:13.032" v="3" actId="20577"/>
        <pc:sldMkLst>
          <pc:docMk/>
          <pc:sldMk cId="109200150" sldId="256"/>
        </pc:sldMkLst>
        <pc:spChg chg="mod">
          <ac:chgData name="匡宏宇" userId="6226a253-862e-4062-9583-ca90ef3a886f" providerId="ADAL" clId="{BD16B099-A072-43E9-99D3-CC76AB3A7BA3}" dt="2023-04-23T09:55:13.032" v="3" actId="20577"/>
          <ac:spMkLst>
            <pc:docMk/>
            <pc:sldMk cId="109200150" sldId="256"/>
            <ac:spMk id="2" creationId="{CD6E02CA-9132-46C9-971F-5C3ABDD333FA}"/>
          </ac:spMkLst>
        </pc:spChg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258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284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295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14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17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21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22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25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29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30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31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38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39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40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72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74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75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76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77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79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80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82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83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86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88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89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90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91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396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400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402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411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412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414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415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416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422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432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437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438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442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443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444"/>
        </pc:sldMkLst>
      </pc:sldChg>
      <pc:sldChg chg="modSp add mod modAnim">
        <pc:chgData name="匡宏宇" userId="6226a253-862e-4062-9583-ca90ef3a886f" providerId="ADAL" clId="{BD16B099-A072-43E9-99D3-CC76AB3A7BA3}" dt="2023-04-23T10:09:21.962" v="1000" actId="27636"/>
        <pc:sldMkLst>
          <pc:docMk/>
          <pc:sldMk cId="1309895293" sldId="466"/>
        </pc:sldMkLst>
        <pc:spChg chg="mod">
          <ac:chgData name="匡宏宇" userId="6226a253-862e-4062-9583-ca90ef3a886f" providerId="ADAL" clId="{BD16B099-A072-43E9-99D3-CC76AB3A7BA3}" dt="2023-04-23T10:09:21.962" v="1000" actId="27636"/>
          <ac:spMkLst>
            <pc:docMk/>
            <pc:sldMk cId="1309895293" sldId="466"/>
            <ac:spMk id="3" creationId="{CB13D5B7-8E9C-4C74-88D8-420DD21CCFF1}"/>
          </ac:spMkLst>
        </pc:spChg>
      </pc:sldChg>
      <pc:sldChg chg="modSp add mod">
        <pc:chgData name="匡宏宇" userId="6226a253-862e-4062-9583-ca90ef3a886f" providerId="ADAL" clId="{BD16B099-A072-43E9-99D3-CC76AB3A7BA3}" dt="2023-04-23T10:08:23.197" v="894" actId="113"/>
        <pc:sldMkLst>
          <pc:docMk/>
          <pc:sldMk cId="1457351911" sldId="467"/>
        </pc:sldMkLst>
        <pc:spChg chg="mod">
          <ac:chgData name="匡宏宇" userId="6226a253-862e-4062-9583-ca90ef3a886f" providerId="ADAL" clId="{BD16B099-A072-43E9-99D3-CC76AB3A7BA3}" dt="2023-04-23T10:08:23.197" v="894" actId="113"/>
          <ac:spMkLst>
            <pc:docMk/>
            <pc:sldMk cId="1457351911" sldId="467"/>
            <ac:spMk id="3" creationId="{FF804652-DFB6-4646-90B7-BB0443618A62}"/>
          </ac:spMkLst>
        </pc:spChg>
      </pc:sldChg>
      <pc:sldChg chg="modSp add mod ord modAnim">
        <pc:chgData name="匡宏宇" userId="6226a253-862e-4062-9583-ca90ef3a886f" providerId="ADAL" clId="{BD16B099-A072-43E9-99D3-CC76AB3A7BA3}" dt="2023-04-23T10:11:37.868" v="1148"/>
        <pc:sldMkLst>
          <pc:docMk/>
          <pc:sldMk cId="1327042465" sldId="482"/>
        </pc:sldMkLst>
        <pc:spChg chg="mod">
          <ac:chgData name="匡宏宇" userId="6226a253-862e-4062-9583-ca90ef3a886f" providerId="ADAL" clId="{BD16B099-A072-43E9-99D3-CC76AB3A7BA3}" dt="2023-04-23T10:11:37.868" v="1148"/>
          <ac:spMkLst>
            <pc:docMk/>
            <pc:sldMk cId="1327042465" sldId="482"/>
            <ac:spMk id="3" creationId="{E2DDF61D-0026-4D4D-A69F-93526778D68F}"/>
          </ac:spMkLst>
        </pc:spChg>
      </pc:sldChg>
      <pc:sldChg chg="del">
        <pc:chgData name="匡宏宇" userId="6226a253-862e-4062-9583-ca90ef3a886f" providerId="ADAL" clId="{BD16B099-A072-43E9-99D3-CC76AB3A7BA3}" dt="2023-04-23T10:00:58.076" v="332" actId="2696"/>
        <pc:sldMkLst>
          <pc:docMk/>
          <pc:sldMk cId="1208821328" sldId="494"/>
        </pc:sldMkLst>
      </pc:sldChg>
      <pc:sldChg chg="add">
        <pc:chgData name="匡宏宇" userId="6226a253-862e-4062-9583-ca90ef3a886f" providerId="ADAL" clId="{BD16B099-A072-43E9-99D3-CC76AB3A7BA3}" dt="2023-04-23T10:01:05.710" v="333"/>
        <pc:sldMkLst>
          <pc:docMk/>
          <pc:sldMk cId="3691331033" sldId="494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500"/>
        </pc:sldMkLst>
      </pc:sldChg>
      <pc:sldChg chg="modSp del mod">
        <pc:chgData name="匡宏宇" userId="6226a253-862e-4062-9583-ca90ef3a886f" providerId="ADAL" clId="{BD16B099-A072-43E9-99D3-CC76AB3A7BA3}" dt="2023-04-23T10:00:58.076" v="332" actId="2696"/>
        <pc:sldMkLst>
          <pc:docMk/>
          <pc:sldMk cId="2386021191" sldId="520"/>
        </pc:sldMkLst>
        <pc:spChg chg="mod">
          <ac:chgData name="匡宏宇" userId="6226a253-862e-4062-9583-ca90ef3a886f" providerId="ADAL" clId="{BD16B099-A072-43E9-99D3-CC76AB3A7BA3}" dt="2023-04-23T09:55:54.924" v="4" actId="15"/>
          <ac:spMkLst>
            <pc:docMk/>
            <pc:sldMk cId="2386021191" sldId="520"/>
            <ac:spMk id="3" creationId="{5F759324-DE00-4532-BBF4-473B739D9B8E}"/>
          </ac:spMkLst>
        </pc:spChg>
      </pc:sldChg>
      <pc:sldChg chg="modSp add mod">
        <pc:chgData name="匡宏宇" userId="6226a253-862e-4062-9583-ca90ef3a886f" providerId="ADAL" clId="{BD16B099-A072-43E9-99D3-CC76AB3A7BA3}" dt="2023-04-23T10:01:43.681" v="338" actId="207"/>
        <pc:sldMkLst>
          <pc:docMk/>
          <pc:sldMk cId="3150393039" sldId="520"/>
        </pc:sldMkLst>
        <pc:spChg chg="mod">
          <ac:chgData name="匡宏宇" userId="6226a253-862e-4062-9583-ca90ef3a886f" providerId="ADAL" clId="{BD16B099-A072-43E9-99D3-CC76AB3A7BA3}" dt="2023-04-23T10:01:43.681" v="338" actId="207"/>
          <ac:spMkLst>
            <pc:docMk/>
            <pc:sldMk cId="3150393039" sldId="520"/>
            <ac:spMk id="3" creationId="{5F759324-DE00-4532-BBF4-473B739D9B8E}"/>
          </ac:spMkLst>
        </pc:spChg>
      </pc:sldChg>
      <pc:sldChg chg="modSp mod">
        <pc:chgData name="匡宏宇" userId="6226a253-862e-4062-9583-ca90ef3a886f" providerId="ADAL" clId="{BD16B099-A072-43E9-99D3-CC76AB3A7BA3}" dt="2023-04-23T10:13:11.668" v="1267"/>
        <pc:sldMkLst>
          <pc:docMk/>
          <pc:sldMk cId="3485330421" sldId="525"/>
        </pc:sldMkLst>
        <pc:spChg chg="mod">
          <ac:chgData name="匡宏宇" userId="6226a253-862e-4062-9583-ca90ef3a886f" providerId="ADAL" clId="{BD16B099-A072-43E9-99D3-CC76AB3A7BA3}" dt="2023-04-23T10:13:11.668" v="1267"/>
          <ac:spMkLst>
            <pc:docMk/>
            <pc:sldMk cId="3485330421" sldId="525"/>
            <ac:spMk id="3" creationId="{FD4D4F21-83A2-4225-B968-01F886E32084}"/>
          </ac:spMkLst>
        </pc:spChg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2000747990" sldId="527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528"/>
        </pc:sldMkLst>
      </pc:sldChg>
      <pc:sldChg chg="del">
        <pc:chgData name="匡宏宇" userId="6226a253-862e-4062-9583-ca90ef3a886f" providerId="ADAL" clId="{BD16B099-A072-43E9-99D3-CC76AB3A7BA3}" dt="2023-04-23T13:12:52.829" v="1270" actId="2696"/>
        <pc:sldMkLst>
          <pc:docMk/>
          <pc:sldMk cId="2497543426" sldId="564"/>
        </pc:sldMkLst>
      </pc:sldChg>
      <pc:sldChg chg="del">
        <pc:chgData name="匡宏宇" userId="6226a253-862e-4062-9583-ca90ef3a886f" providerId="ADAL" clId="{BD16B099-A072-43E9-99D3-CC76AB3A7BA3}" dt="2023-04-23T13:12:52.829" v="1270" actId="2696"/>
        <pc:sldMkLst>
          <pc:docMk/>
          <pc:sldMk cId="554412621" sldId="565"/>
        </pc:sldMkLst>
      </pc:sldChg>
      <pc:sldChg chg="del">
        <pc:chgData name="匡宏宇" userId="6226a253-862e-4062-9583-ca90ef3a886f" providerId="ADAL" clId="{BD16B099-A072-43E9-99D3-CC76AB3A7BA3}" dt="2023-04-23T13:12:52.829" v="1270" actId="2696"/>
        <pc:sldMkLst>
          <pc:docMk/>
          <pc:sldMk cId="3496723529" sldId="566"/>
        </pc:sldMkLst>
      </pc:sldChg>
      <pc:sldChg chg="del">
        <pc:chgData name="匡宏宇" userId="6226a253-862e-4062-9583-ca90ef3a886f" providerId="ADAL" clId="{BD16B099-A072-43E9-99D3-CC76AB3A7BA3}" dt="2023-04-23T13:12:52.829" v="1270" actId="2696"/>
        <pc:sldMkLst>
          <pc:docMk/>
          <pc:sldMk cId="2846180135" sldId="567"/>
        </pc:sldMkLst>
      </pc:sldChg>
      <pc:sldChg chg="del">
        <pc:chgData name="匡宏宇" userId="6226a253-862e-4062-9583-ca90ef3a886f" providerId="ADAL" clId="{BD16B099-A072-43E9-99D3-CC76AB3A7BA3}" dt="2023-04-23T13:12:52.829" v="1270" actId="2696"/>
        <pc:sldMkLst>
          <pc:docMk/>
          <pc:sldMk cId="972712063" sldId="568"/>
        </pc:sldMkLst>
      </pc:sldChg>
      <pc:sldChg chg="del">
        <pc:chgData name="匡宏宇" userId="6226a253-862e-4062-9583-ca90ef3a886f" providerId="ADAL" clId="{BD16B099-A072-43E9-99D3-CC76AB3A7BA3}" dt="2023-04-23T13:12:52.829" v="1270" actId="2696"/>
        <pc:sldMkLst>
          <pc:docMk/>
          <pc:sldMk cId="1722590514" sldId="570"/>
        </pc:sldMkLst>
      </pc:sldChg>
      <pc:sldChg chg="del">
        <pc:chgData name="匡宏宇" userId="6226a253-862e-4062-9583-ca90ef3a886f" providerId="ADAL" clId="{BD16B099-A072-43E9-99D3-CC76AB3A7BA3}" dt="2023-04-23T13:12:52.829" v="1270" actId="2696"/>
        <pc:sldMkLst>
          <pc:docMk/>
          <pc:sldMk cId="2326105555" sldId="571"/>
        </pc:sldMkLst>
      </pc:sldChg>
      <pc:sldChg chg="del">
        <pc:chgData name="匡宏宇" userId="6226a253-862e-4062-9583-ca90ef3a886f" providerId="ADAL" clId="{BD16B099-A072-43E9-99D3-CC76AB3A7BA3}" dt="2023-04-23T10:13:50.059" v="1269" actId="47"/>
        <pc:sldMkLst>
          <pc:docMk/>
          <pc:sldMk cId="2422220710" sldId="572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4151675105" sldId="573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574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575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576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579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580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581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582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583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584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585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586"/>
        </pc:sldMkLst>
      </pc:sldChg>
      <pc:sldChg chg="del">
        <pc:chgData name="匡宏宇" userId="6226a253-862e-4062-9583-ca90ef3a886f" providerId="ADAL" clId="{BD16B099-A072-43E9-99D3-CC76AB3A7BA3}" dt="2023-04-23T10:13:45.218" v="1268" actId="47"/>
        <pc:sldMkLst>
          <pc:docMk/>
          <pc:sldMk cId="0" sldId="587"/>
        </pc:sldMkLst>
      </pc:sldChg>
      <pc:sldMasterChg chg="del delSldLayout">
        <pc:chgData name="匡宏宇" userId="6226a253-862e-4062-9583-ca90ef3a886f" providerId="ADAL" clId="{BD16B099-A072-43E9-99D3-CC76AB3A7BA3}" dt="2023-04-23T10:13:45.218" v="1268" actId="47"/>
        <pc:sldMasterMkLst>
          <pc:docMk/>
          <pc:sldMasterMk cId="1934173679" sldId="2147483672"/>
        </pc:sldMasterMkLst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934173679" sldId="2147483672"/>
            <pc:sldLayoutMk cId="401018227" sldId="2147483673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934173679" sldId="2147483672"/>
            <pc:sldLayoutMk cId="3931606078" sldId="2147483674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934173679" sldId="2147483672"/>
            <pc:sldLayoutMk cId="1626760441" sldId="2147483675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934173679" sldId="2147483672"/>
            <pc:sldLayoutMk cId="621344721" sldId="2147483676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934173679" sldId="2147483672"/>
            <pc:sldLayoutMk cId="4076088068" sldId="2147483677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934173679" sldId="2147483672"/>
            <pc:sldLayoutMk cId="2351196578" sldId="2147483678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934173679" sldId="2147483672"/>
            <pc:sldLayoutMk cId="3389299992" sldId="2147483679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934173679" sldId="2147483672"/>
            <pc:sldLayoutMk cId="2300995409" sldId="2147483680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934173679" sldId="2147483672"/>
            <pc:sldLayoutMk cId="1753661759" sldId="2147483681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934173679" sldId="2147483672"/>
            <pc:sldLayoutMk cId="612508142" sldId="2147483682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934173679" sldId="2147483672"/>
            <pc:sldLayoutMk cId="4177278699" sldId="2147483683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934173679" sldId="2147483672"/>
            <pc:sldLayoutMk cId="116043331" sldId="2147483684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934173679" sldId="2147483672"/>
            <pc:sldLayoutMk cId="2100930248" sldId="2147483685"/>
          </pc:sldLayoutMkLst>
        </pc:sldLayoutChg>
      </pc:sldMasterChg>
      <pc:sldMasterChg chg="del delSldLayout">
        <pc:chgData name="匡宏宇" userId="6226a253-862e-4062-9583-ca90ef3a886f" providerId="ADAL" clId="{BD16B099-A072-43E9-99D3-CC76AB3A7BA3}" dt="2023-04-23T10:13:45.218" v="1268" actId="47"/>
        <pc:sldMasterMkLst>
          <pc:docMk/>
          <pc:sldMasterMk cId="3511367098" sldId="2147483686"/>
        </pc:sldMasterMkLst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3511367098" sldId="2147483686"/>
            <pc:sldLayoutMk cId="3671648591" sldId="2147483687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3511367098" sldId="2147483686"/>
            <pc:sldLayoutMk cId="1120664925" sldId="2147483688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3511367098" sldId="2147483686"/>
            <pc:sldLayoutMk cId="3896724013" sldId="2147483689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3511367098" sldId="2147483686"/>
            <pc:sldLayoutMk cId="2994408792" sldId="2147483690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3511367098" sldId="2147483686"/>
            <pc:sldLayoutMk cId="2514785470" sldId="2147483691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3511367098" sldId="2147483686"/>
            <pc:sldLayoutMk cId="3583398175" sldId="2147483692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3511367098" sldId="2147483686"/>
            <pc:sldLayoutMk cId="2793806355" sldId="2147483693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3511367098" sldId="2147483686"/>
            <pc:sldLayoutMk cId="35445377" sldId="2147483694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3511367098" sldId="2147483686"/>
            <pc:sldLayoutMk cId="3649734997" sldId="2147483695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3511367098" sldId="2147483686"/>
            <pc:sldLayoutMk cId="3691291047" sldId="2147483696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3511367098" sldId="2147483686"/>
            <pc:sldLayoutMk cId="4171345823" sldId="2147483697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3511367098" sldId="2147483686"/>
            <pc:sldLayoutMk cId="1282376494" sldId="2147483698"/>
          </pc:sldLayoutMkLst>
        </pc:sldLayoutChg>
      </pc:sldMasterChg>
      <pc:sldMasterChg chg="del delSldLayout">
        <pc:chgData name="匡宏宇" userId="6226a253-862e-4062-9583-ca90ef3a886f" providerId="ADAL" clId="{BD16B099-A072-43E9-99D3-CC76AB3A7BA3}" dt="2023-04-23T10:13:45.218" v="1268" actId="47"/>
        <pc:sldMasterMkLst>
          <pc:docMk/>
          <pc:sldMasterMk cId="1018149945" sldId="2147483711"/>
        </pc:sldMasterMkLst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018149945" sldId="2147483711"/>
            <pc:sldLayoutMk cId="3302143449" sldId="2147483712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018149945" sldId="2147483711"/>
            <pc:sldLayoutMk cId="3087929074" sldId="2147483713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018149945" sldId="2147483711"/>
            <pc:sldLayoutMk cId="302150895" sldId="2147483714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018149945" sldId="2147483711"/>
            <pc:sldLayoutMk cId="2878993893" sldId="2147483715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018149945" sldId="2147483711"/>
            <pc:sldLayoutMk cId="3500952029" sldId="2147483716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018149945" sldId="2147483711"/>
            <pc:sldLayoutMk cId="3460661938" sldId="2147483717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018149945" sldId="2147483711"/>
            <pc:sldLayoutMk cId="393726909" sldId="2147483718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018149945" sldId="2147483711"/>
            <pc:sldLayoutMk cId="1523885041" sldId="2147483719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018149945" sldId="2147483711"/>
            <pc:sldLayoutMk cId="3099887695" sldId="2147483720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018149945" sldId="2147483711"/>
            <pc:sldLayoutMk cId="2052526204" sldId="2147483721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018149945" sldId="2147483711"/>
            <pc:sldLayoutMk cId="998118093" sldId="2147483722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018149945" sldId="2147483711"/>
            <pc:sldLayoutMk cId="621714329" sldId="2147483723"/>
          </pc:sldLayoutMkLst>
        </pc:sldLayoutChg>
        <pc:sldLayoutChg chg="del">
          <pc:chgData name="匡宏宇" userId="6226a253-862e-4062-9583-ca90ef3a886f" providerId="ADAL" clId="{BD16B099-A072-43E9-99D3-CC76AB3A7BA3}" dt="2023-04-23T10:13:45.218" v="1268" actId="47"/>
          <pc:sldLayoutMkLst>
            <pc:docMk/>
            <pc:sldMasterMk cId="1018149945" sldId="2147483711"/>
            <pc:sldLayoutMk cId="3074367276" sldId="2147483724"/>
          </pc:sldLayoutMkLst>
        </pc:sldLayoutChg>
      </pc:sldMasterChg>
    </pc:docChg>
  </pc:docChgLst>
  <pc:docChgLst>
    <pc:chgData name="匡宏宇" userId="6226a253-862e-4062-9583-ca90ef3a886f" providerId="ADAL" clId="{A8D1CA3E-BFE5-475B-814D-E77B301A9A63}"/>
    <pc:docChg chg="custSel addSld delSld modSld sldOrd">
      <pc:chgData name="匡宏宇" userId="6226a253-862e-4062-9583-ca90ef3a886f" providerId="ADAL" clId="{A8D1CA3E-BFE5-475B-814D-E77B301A9A63}" dt="2023-12-07T01:59:36.580" v="599" actId="113"/>
      <pc:docMkLst>
        <pc:docMk/>
      </pc:docMkLst>
      <pc:sldChg chg="modSp mod">
        <pc:chgData name="匡宏宇" userId="6226a253-862e-4062-9583-ca90ef3a886f" providerId="ADAL" clId="{A8D1CA3E-BFE5-475B-814D-E77B301A9A63}" dt="2023-12-06T13:12:05.834" v="25"/>
        <pc:sldMkLst>
          <pc:docMk/>
          <pc:sldMk cId="109200150" sldId="256"/>
        </pc:sldMkLst>
        <pc:spChg chg="mod">
          <ac:chgData name="匡宏宇" userId="6226a253-862e-4062-9583-ca90ef3a886f" providerId="ADAL" clId="{A8D1CA3E-BFE5-475B-814D-E77B301A9A63}" dt="2023-12-06T13:12:05.834" v="25"/>
          <ac:spMkLst>
            <pc:docMk/>
            <pc:sldMk cId="109200150" sldId="256"/>
            <ac:spMk id="2" creationId="{CD6E02CA-9132-46C9-971F-5C3ABDD333FA}"/>
          </ac:spMkLst>
        </pc:spChg>
      </pc:sldChg>
      <pc:sldChg chg="add">
        <pc:chgData name="匡宏宇" userId="6226a253-862e-4062-9583-ca90ef3a886f" providerId="ADAL" clId="{A8D1CA3E-BFE5-475B-814D-E77B301A9A63}" dt="2023-12-06T13:13:54.394" v="31"/>
        <pc:sldMkLst>
          <pc:docMk/>
          <pc:sldMk cId="13677769" sldId="466"/>
        </pc:sldMkLst>
      </pc:sldChg>
      <pc:sldChg chg="del">
        <pc:chgData name="匡宏宇" userId="6226a253-862e-4062-9583-ca90ef3a886f" providerId="ADAL" clId="{A8D1CA3E-BFE5-475B-814D-E77B301A9A63}" dt="2023-12-06T13:13:51.416" v="30" actId="2696"/>
        <pc:sldMkLst>
          <pc:docMk/>
          <pc:sldMk cId="1309895293" sldId="466"/>
        </pc:sldMkLst>
      </pc:sldChg>
      <pc:sldChg chg="del">
        <pc:chgData name="匡宏宇" userId="6226a253-862e-4062-9583-ca90ef3a886f" providerId="ADAL" clId="{A8D1CA3E-BFE5-475B-814D-E77B301A9A63}" dt="2023-12-06T13:13:51.416" v="30" actId="2696"/>
        <pc:sldMkLst>
          <pc:docMk/>
          <pc:sldMk cId="1457351911" sldId="467"/>
        </pc:sldMkLst>
      </pc:sldChg>
      <pc:sldChg chg="add">
        <pc:chgData name="匡宏宇" userId="6226a253-862e-4062-9583-ca90ef3a886f" providerId="ADAL" clId="{A8D1CA3E-BFE5-475B-814D-E77B301A9A63}" dt="2023-12-06T13:13:54.394" v="31"/>
        <pc:sldMkLst>
          <pc:docMk/>
          <pc:sldMk cId="3707855842" sldId="467"/>
        </pc:sldMkLst>
      </pc:sldChg>
      <pc:sldChg chg="modSp add del mod">
        <pc:chgData name="匡宏宇" userId="6226a253-862e-4062-9583-ca90ef3a886f" providerId="ADAL" clId="{A8D1CA3E-BFE5-475B-814D-E77B301A9A63}" dt="2023-12-06T23:53:42.695" v="542" actId="2696"/>
        <pc:sldMkLst>
          <pc:docMk/>
          <pc:sldMk cId="568308757" sldId="476"/>
        </pc:sldMkLst>
        <pc:spChg chg="mod">
          <ac:chgData name="匡宏宇" userId="6226a253-862e-4062-9583-ca90ef3a886f" providerId="ADAL" clId="{A8D1CA3E-BFE5-475B-814D-E77B301A9A63}" dt="2023-12-06T13:38:37.820" v="53"/>
          <ac:spMkLst>
            <pc:docMk/>
            <pc:sldMk cId="568308757" sldId="476"/>
            <ac:spMk id="2" creationId="{00FEC106-1B91-4C28-B56B-1B4740E571F0}"/>
          </ac:spMkLst>
        </pc:spChg>
        <pc:spChg chg="mod">
          <ac:chgData name="匡宏宇" userId="6226a253-862e-4062-9583-ca90ef3a886f" providerId="ADAL" clId="{A8D1CA3E-BFE5-475B-814D-E77B301A9A63}" dt="2023-12-06T13:44:39.815" v="536" actId="207"/>
          <ac:spMkLst>
            <pc:docMk/>
            <pc:sldMk cId="568308757" sldId="476"/>
            <ac:spMk id="3" creationId="{2814DB36-FDD0-425C-86F9-2937A8E768B0}"/>
          </ac:spMkLst>
        </pc:spChg>
      </pc:sldChg>
      <pc:sldChg chg="modSp add mod">
        <pc:chgData name="匡宏宇" userId="6226a253-862e-4062-9583-ca90ef3a886f" providerId="ADAL" clId="{A8D1CA3E-BFE5-475B-814D-E77B301A9A63}" dt="2023-12-07T01:59:36.580" v="599" actId="113"/>
        <pc:sldMkLst>
          <pc:docMk/>
          <pc:sldMk cId="3801310633" sldId="476"/>
        </pc:sldMkLst>
        <pc:spChg chg="mod">
          <ac:chgData name="匡宏宇" userId="6226a253-862e-4062-9583-ca90ef3a886f" providerId="ADAL" clId="{A8D1CA3E-BFE5-475B-814D-E77B301A9A63}" dt="2023-12-07T01:59:36.580" v="599" actId="113"/>
          <ac:spMkLst>
            <pc:docMk/>
            <pc:sldMk cId="3801310633" sldId="476"/>
            <ac:spMk id="3" creationId="{2814DB36-FDD0-425C-86F9-2937A8E768B0}"/>
          </ac:spMkLst>
        </pc:spChg>
      </pc:sldChg>
      <pc:sldChg chg="del">
        <pc:chgData name="匡宏宇" userId="6226a253-862e-4062-9583-ca90ef3a886f" providerId="ADAL" clId="{A8D1CA3E-BFE5-475B-814D-E77B301A9A63}" dt="2023-12-06T13:12:11.055" v="26" actId="2696"/>
        <pc:sldMkLst>
          <pc:docMk/>
          <pc:sldMk cId="1327042465" sldId="482"/>
        </pc:sldMkLst>
      </pc:sldChg>
      <pc:sldChg chg="add">
        <pc:chgData name="匡宏宇" userId="6226a253-862e-4062-9583-ca90ef3a886f" providerId="ADAL" clId="{A8D1CA3E-BFE5-475B-814D-E77B301A9A63}" dt="2023-12-06T13:13:04.111" v="29"/>
        <pc:sldMkLst>
          <pc:docMk/>
          <pc:sldMk cId="1559504794" sldId="494"/>
        </pc:sldMkLst>
      </pc:sldChg>
      <pc:sldChg chg="del">
        <pc:chgData name="匡宏宇" userId="6226a253-862e-4062-9583-ca90ef3a886f" providerId="ADAL" clId="{A8D1CA3E-BFE5-475B-814D-E77B301A9A63}" dt="2023-12-06T13:13:01.629" v="28" actId="2696"/>
        <pc:sldMkLst>
          <pc:docMk/>
          <pc:sldMk cId="3691331033" sldId="494"/>
        </pc:sldMkLst>
      </pc:sldChg>
      <pc:sldChg chg="add">
        <pc:chgData name="匡宏宇" userId="6226a253-862e-4062-9583-ca90ef3a886f" providerId="ADAL" clId="{A8D1CA3E-BFE5-475B-814D-E77B301A9A63}" dt="2023-12-06T13:12:35.313" v="27"/>
        <pc:sldMkLst>
          <pc:docMk/>
          <pc:sldMk cId="3889586588" sldId="516"/>
        </pc:sldMkLst>
      </pc:sldChg>
      <pc:sldChg chg="add">
        <pc:chgData name="匡宏宇" userId="6226a253-862e-4062-9583-ca90ef3a886f" providerId="ADAL" clId="{A8D1CA3E-BFE5-475B-814D-E77B301A9A63}" dt="2023-12-06T13:12:35.313" v="27"/>
        <pc:sldMkLst>
          <pc:docMk/>
          <pc:sldMk cId="1034669776" sldId="517"/>
        </pc:sldMkLst>
      </pc:sldChg>
      <pc:sldChg chg="add">
        <pc:chgData name="匡宏宇" userId="6226a253-862e-4062-9583-ca90ef3a886f" providerId="ADAL" clId="{A8D1CA3E-BFE5-475B-814D-E77B301A9A63}" dt="2023-12-06T13:12:35.313" v="27"/>
        <pc:sldMkLst>
          <pc:docMk/>
          <pc:sldMk cId="2061299828" sldId="518"/>
        </pc:sldMkLst>
      </pc:sldChg>
      <pc:sldChg chg="add">
        <pc:chgData name="匡宏宇" userId="6226a253-862e-4062-9583-ca90ef3a886f" providerId="ADAL" clId="{A8D1CA3E-BFE5-475B-814D-E77B301A9A63}" dt="2023-12-06T13:12:35.313" v="27"/>
        <pc:sldMkLst>
          <pc:docMk/>
          <pc:sldMk cId="3225121035" sldId="519"/>
        </pc:sldMkLst>
      </pc:sldChg>
      <pc:sldChg chg="modSp mod">
        <pc:chgData name="匡宏宇" userId="6226a253-862e-4062-9583-ca90ef3a886f" providerId="ADAL" clId="{A8D1CA3E-BFE5-475B-814D-E77B301A9A63}" dt="2023-12-06T23:52:22.774" v="541" actId="114"/>
        <pc:sldMkLst>
          <pc:docMk/>
          <pc:sldMk cId="3150393039" sldId="520"/>
        </pc:sldMkLst>
        <pc:spChg chg="mod">
          <ac:chgData name="匡宏宇" userId="6226a253-862e-4062-9583-ca90ef3a886f" providerId="ADAL" clId="{A8D1CA3E-BFE5-475B-814D-E77B301A9A63}" dt="2023-12-06T23:52:22.774" v="541" actId="114"/>
          <ac:spMkLst>
            <pc:docMk/>
            <pc:sldMk cId="3150393039" sldId="520"/>
            <ac:spMk id="3" creationId="{5F759324-DE00-4532-BBF4-473B739D9B8E}"/>
          </ac:spMkLst>
        </pc:spChg>
      </pc:sldChg>
      <pc:sldChg chg="add">
        <pc:chgData name="匡宏宇" userId="6226a253-862e-4062-9583-ca90ef3a886f" providerId="ADAL" clId="{A8D1CA3E-BFE5-475B-814D-E77B301A9A63}" dt="2023-12-06T13:12:35.313" v="27"/>
        <pc:sldMkLst>
          <pc:docMk/>
          <pc:sldMk cId="2000747990" sldId="527"/>
        </pc:sldMkLst>
      </pc:sldChg>
      <pc:sldChg chg="add">
        <pc:chgData name="匡宏宇" userId="6226a253-862e-4062-9583-ca90ef3a886f" providerId="ADAL" clId="{A8D1CA3E-BFE5-475B-814D-E77B301A9A63}" dt="2023-12-06T13:12:35.313" v="27"/>
        <pc:sldMkLst>
          <pc:docMk/>
          <pc:sldMk cId="1329849671" sldId="548"/>
        </pc:sldMkLst>
      </pc:sldChg>
      <pc:sldChg chg="modSp add mod">
        <pc:chgData name="匡宏宇" userId="6226a253-862e-4062-9583-ca90ef3a886f" providerId="ADAL" clId="{A8D1CA3E-BFE5-475B-814D-E77B301A9A63}" dt="2023-12-06T13:17:18.329" v="36" actId="20577"/>
        <pc:sldMkLst>
          <pc:docMk/>
          <pc:sldMk cId="2422220710" sldId="572"/>
        </pc:sldMkLst>
        <pc:spChg chg="mod">
          <ac:chgData name="匡宏宇" userId="6226a253-862e-4062-9583-ca90ef3a886f" providerId="ADAL" clId="{A8D1CA3E-BFE5-475B-814D-E77B301A9A63}" dt="2023-12-06T13:17:18.329" v="36" actId="20577"/>
          <ac:spMkLst>
            <pc:docMk/>
            <pc:sldMk cId="2422220710" sldId="572"/>
            <ac:spMk id="3" creationId="{FD8E2E46-BBA6-532E-A3CE-9E12395A72C3}"/>
          </ac:spMkLst>
        </pc:spChg>
      </pc:sldChg>
      <pc:sldChg chg="add ord">
        <pc:chgData name="匡宏宇" userId="6226a253-862e-4062-9583-ca90ef3a886f" providerId="ADAL" clId="{A8D1CA3E-BFE5-475B-814D-E77B301A9A63}" dt="2023-12-06T13:15:14.275" v="34"/>
        <pc:sldMkLst>
          <pc:docMk/>
          <pc:sldMk cId="4211982646" sldId="588"/>
        </pc:sldMkLst>
      </pc:sldChg>
    </pc:docChg>
  </pc:docChgLst>
  <pc:docChgLst>
    <pc:chgData name="匡宏宇" userId="6226a253-862e-4062-9583-ca90ef3a886f" providerId="ADAL" clId="{A900F8FF-0CC5-4887-83EB-E9BF6020ABE3}"/>
    <pc:docChg chg="custSel addSld modSld">
      <pc:chgData name="匡宏宇" userId="6226a253-862e-4062-9583-ca90ef3a886f" providerId="ADAL" clId="{A900F8FF-0CC5-4887-83EB-E9BF6020ABE3}" dt="2021-10-09T01:53:16.826" v="68" actId="1038"/>
      <pc:docMkLst>
        <pc:docMk/>
      </pc:docMkLst>
      <pc:sldChg chg="modSp">
        <pc:chgData name="匡宏宇" userId="6226a253-862e-4062-9583-ca90ef3a886f" providerId="ADAL" clId="{A900F8FF-0CC5-4887-83EB-E9BF6020ABE3}" dt="2021-10-09T01:45:52.399" v="1" actId="113"/>
        <pc:sldMkLst>
          <pc:docMk/>
          <pc:sldMk cId="2513213239" sldId="526"/>
        </pc:sldMkLst>
        <pc:spChg chg="mod">
          <ac:chgData name="匡宏宇" userId="6226a253-862e-4062-9583-ca90ef3a886f" providerId="ADAL" clId="{A900F8FF-0CC5-4887-83EB-E9BF6020ABE3}" dt="2021-10-09T01:45:52.399" v="1" actId="113"/>
          <ac:spMkLst>
            <pc:docMk/>
            <pc:sldMk cId="2513213239" sldId="526"/>
            <ac:spMk id="3" creationId="{DAF529D0-8A83-477E-B888-1FCB15ED4AF6}"/>
          </ac:spMkLst>
        </pc:spChg>
      </pc:sldChg>
      <pc:sldChg chg="addSp delSp modSp new mod modAnim">
        <pc:chgData name="匡宏宇" userId="6226a253-862e-4062-9583-ca90ef3a886f" providerId="ADAL" clId="{A900F8FF-0CC5-4887-83EB-E9BF6020ABE3}" dt="2021-10-09T01:53:16.826" v="68" actId="1038"/>
        <pc:sldMkLst>
          <pc:docMk/>
          <pc:sldMk cId="2770218297" sldId="533"/>
        </pc:sldMkLst>
        <pc:spChg chg="del">
          <ac:chgData name="匡宏宇" userId="6226a253-862e-4062-9583-ca90ef3a886f" providerId="ADAL" clId="{A900F8FF-0CC5-4887-83EB-E9BF6020ABE3}" dt="2021-10-09T01:46:08.130" v="3" actId="478"/>
          <ac:spMkLst>
            <pc:docMk/>
            <pc:sldMk cId="2770218297" sldId="533"/>
            <ac:spMk id="2" creationId="{7624D95B-6951-4F33-9C84-FBAD2F0EFFCB}"/>
          </ac:spMkLst>
        </pc:spChg>
        <pc:spChg chg="del">
          <ac:chgData name="匡宏宇" userId="6226a253-862e-4062-9583-ca90ef3a886f" providerId="ADAL" clId="{A900F8FF-0CC5-4887-83EB-E9BF6020ABE3}" dt="2021-10-09T01:46:10.129" v="4" actId="478"/>
          <ac:spMkLst>
            <pc:docMk/>
            <pc:sldMk cId="2770218297" sldId="533"/>
            <ac:spMk id="3" creationId="{25CBDC5C-5954-41BF-8DDD-8A7026CF0B5D}"/>
          </ac:spMkLst>
        </pc:spChg>
        <pc:picChg chg="add mod">
          <ac:chgData name="匡宏宇" userId="6226a253-862e-4062-9583-ca90ef3a886f" providerId="ADAL" clId="{A900F8FF-0CC5-4887-83EB-E9BF6020ABE3}" dt="2021-10-09T01:46:41.805" v="10" actId="1076"/>
          <ac:picMkLst>
            <pc:docMk/>
            <pc:sldMk cId="2770218297" sldId="533"/>
            <ac:picMk id="5" creationId="{E6A8AE59-5B9E-4F92-B030-17A4864248F8}"/>
          </ac:picMkLst>
        </pc:picChg>
        <pc:picChg chg="add mod">
          <ac:chgData name="匡宏宇" userId="6226a253-862e-4062-9583-ca90ef3a886f" providerId="ADAL" clId="{A900F8FF-0CC5-4887-83EB-E9BF6020ABE3}" dt="2021-10-09T01:50:04.455" v="25" actId="1076"/>
          <ac:picMkLst>
            <pc:docMk/>
            <pc:sldMk cId="2770218297" sldId="533"/>
            <ac:picMk id="7" creationId="{029516E1-5507-471F-9C5A-0997D44F5A54}"/>
          </ac:picMkLst>
        </pc:picChg>
        <pc:picChg chg="add mod">
          <ac:chgData name="匡宏宇" userId="6226a253-862e-4062-9583-ca90ef3a886f" providerId="ADAL" clId="{A900F8FF-0CC5-4887-83EB-E9BF6020ABE3}" dt="2021-10-09T01:49:56.949" v="24" actId="1076"/>
          <ac:picMkLst>
            <pc:docMk/>
            <pc:sldMk cId="2770218297" sldId="533"/>
            <ac:picMk id="9" creationId="{0C5B017C-BD01-49A0-B367-E024E25D8D08}"/>
          </ac:picMkLst>
        </pc:picChg>
        <pc:picChg chg="add mod">
          <ac:chgData name="匡宏宇" userId="6226a253-862e-4062-9583-ca90ef3a886f" providerId="ADAL" clId="{A900F8FF-0CC5-4887-83EB-E9BF6020ABE3}" dt="2021-10-09T01:50:58.620" v="30" actId="1076"/>
          <ac:picMkLst>
            <pc:docMk/>
            <pc:sldMk cId="2770218297" sldId="533"/>
            <ac:picMk id="11" creationId="{95AA2C7D-3131-4126-889C-410FD8ADFE64}"/>
          </ac:picMkLst>
        </pc:picChg>
        <pc:picChg chg="add mod">
          <ac:chgData name="匡宏宇" userId="6226a253-862e-4062-9583-ca90ef3a886f" providerId="ADAL" clId="{A900F8FF-0CC5-4887-83EB-E9BF6020ABE3}" dt="2021-10-09T01:51:53.237" v="43" actId="1035"/>
          <ac:picMkLst>
            <pc:docMk/>
            <pc:sldMk cId="2770218297" sldId="533"/>
            <ac:picMk id="13" creationId="{81746BC1-3804-4CDC-A2DC-DEBAAF785405}"/>
          </ac:picMkLst>
        </pc:picChg>
        <pc:picChg chg="add mod">
          <ac:chgData name="匡宏宇" userId="6226a253-862e-4062-9583-ca90ef3a886f" providerId="ADAL" clId="{A900F8FF-0CC5-4887-83EB-E9BF6020ABE3}" dt="2021-10-09T01:52:30.825" v="50" actId="1038"/>
          <ac:picMkLst>
            <pc:docMk/>
            <pc:sldMk cId="2770218297" sldId="533"/>
            <ac:picMk id="15" creationId="{D58B06A5-EA53-49D8-BA9D-9EF4D6B74A98}"/>
          </ac:picMkLst>
        </pc:picChg>
        <pc:picChg chg="add mod">
          <ac:chgData name="匡宏宇" userId="6226a253-862e-4062-9583-ca90ef3a886f" providerId="ADAL" clId="{A900F8FF-0CC5-4887-83EB-E9BF6020ABE3}" dt="2021-10-09T01:53:16.826" v="68" actId="1038"/>
          <ac:picMkLst>
            <pc:docMk/>
            <pc:sldMk cId="2770218297" sldId="533"/>
            <ac:picMk id="17" creationId="{41AE7966-2453-48B2-A822-B771F493059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C4F26-6A4F-4377-B6F9-A52377CB5326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F20CF-A7EC-4431-A93C-3A0803156F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8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06289-EE24-4ADE-807C-AB59F13588D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29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F20CF-A7EC-4431-A93C-3A0803156F7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694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阿里强调完整生态链（与造福美国本地市场），</a:t>
            </a:r>
            <a:r>
              <a:rPr lang="en-US" altLang="zh-CN" sz="1200" dirty="0"/>
              <a:t>B</a:t>
            </a:r>
            <a:r>
              <a:rPr lang="zh-CN" altLang="en-US" sz="1200" dirty="0"/>
              <a:t>站强调其价值主张内部的丰富性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F20CF-A7EC-4431-A93C-3A0803156F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901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BADBC-522D-41EA-87AD-7F4C7705FF8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141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1948-17EB-407F-B6D2-503ABA488EB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4B6A6-8931-458A-B060-1B3B98C23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97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1948-17EB-407F-B6D2-503ABA488EB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4B6A6-8931-458A-B060-1B3B98C23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877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1948-17EB-407F-B6D2-503ABA488EB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4B6A6-8931-458A-B060-1B3B98C23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177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85918" y="3886200"/>
            <a:ext cx="5986482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2" name="灯片编号占位符 5">
            <a:extLst>
              <a:ext uri="{FF2B5EF4-FFF2-40B4-BE49-F238E27FC236}">
                <a16:creationId xmlns:a16="http://schemas.microsoft.com/office/drawing/2014/main" id="{C12B7997-D48A-8120-1280-B710C6274B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8C617E-308E-4200-AE09-FC57B0EF74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82466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B0B41EC2-8E16-413C-5AF6-FC7827EF2D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BD04D9-2D3E-4372-A45B-632492FD2C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94453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917" y="4406900"/>
            <a:ext cx="670879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85917" y="2906713"/>
            <a:ext cx="670879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6396FC6B-788C-D36A-43A4-09C6ACB380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5DF143-5095-492D-B55A-1CD8413C54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916357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7DCAA1E6-3989-D84F-B537-C59D356340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01E3B-7208-4CFC-81BD-50ADC16009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7307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D4269C2-CB91-9CED-E712-FA4799F435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A57CEE-2039-493E-9017-FDFC1F0ED6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49290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3D5641C5-B48B-CF6E-CCCB-AD414A38D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5A9156-EBB8-4EB5-B169-BE80112180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187450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>
            <a:extLst>
              <a:ext uri="{FF2B5EF4-FFF2-40B4-BE49-F238E27FC236}">
                <a16:creationId xmlns:a16="http://schemas.microsoft.com/office/drawing/2014/main" id="{4B507481-A005-2606-9457-4DCDAB5F7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F01B1C-756E-40D3-8FEF-1193C43936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30041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1FA1800-DCAE-E697-A0A4-784A9F76AF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C62E44-E3DD-4132-B43C-D43C60A3D8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461087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1948-17EB-407F-B6D2-503ABA488EB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4B6A6-8931-458A-B060-1B3B98C23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8433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A3A13B49-5000-1E85-5898-C53CA455EF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07C55-5107-4EAD-9A8B-136C80F5A87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19949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4E80CCA3-DD71-59D9-7A29-9C7253D003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42E95-6A62-41EA-BD78-82FB767A303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820986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963F7C3A-C991-809B-6D73-8900B1F6E6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84EC7-CA8B-4DAD-ABD5-20FE05F699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2541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1948-17EB-407F-B6D2-503ABA488EB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4B6A6-8931-458A-B060-1B3B98C23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57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1948-17EB-407F-B6D2-503ABA488EB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4B6A6-8931-458A-B060-1B3B98C23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95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1948-17EB-407F-B6D2-503ABA488EB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4B6A6-8931-458A-B060-1B3B98C23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643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1948-17EB-407F-B6D2-503ABA488EB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4B6A6-8931-458A-B060-1B3B98C23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769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1948-17EB-407F-B6D2-503ABA488EB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4B6A6-8931-458A-B060-1B3B98C23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65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1948-17EB-407F-B6D2-503ABA488EB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4B6A6-8931-458A-B060-1B3B98C23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74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D1948-17EB-407F-B6D2-503ABA488EB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4B6A6-8931-458A-B060-1B3B98C23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63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D1948-17EB-407F-B6D2-503ABA488EB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4B6A6-8931-458A-B060-1B3B98C239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96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9AB5CD8E-2580-8D72-E630-AD5770674C8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785938" y="274638"/>
            <a:ext cx="69008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56F1768B-DCEF-E5B8-5752-DBE507035A7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785938" y="1600200"/>
            <a:ext cx="6900862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BBF968-9118-4C5B-6BDA-236D7D375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CF61DA5-7EFD-4D1B-BD52-1574A0391D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59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ransition spd="med"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E02CA-9132-46C9-971F-5C3ABDD33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zh-CN" altLang="en-US" dirty="0"/>
              <a:t>第四章 商业模式设计</a:t>
            </a:r>
            <a:br>
              <a:rPr lang="en-US" altLang="zh-CN" dirty="0"/>
            </a:br>
            <a:r>
              <a:rPr lang="zh-CN" altLang="en-US" dirty="0"/>
              <a:t>讲故事</a:t>
            </a:r>
            <a:r>
              <a:rPr lang="en-US" altLang="zh-CN" dirty="0"/>
              <a:t>&amp;</a:t>
            </a:r>
            <a:r>
              <a:rPr lang="zh-CN" altLang="en-US" dirty="0"/>
              <a:t>场景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C3E26E-89BE-4517-BFF0-DC64A9A28C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b="1" dirty="0"/>
              <a:t>互联网</a:t>
            </a:r>
            <a:r>
              <a:rPr lang="en-US" altLang="zh-CN" b="1" dirty="0"/>
              <a:t>+</a:t>
            </a:r>
            <a:r>
              <a:rPr lang="zh-CN" altLang="zh-CN" b="1" dirty="0"/>
              <a:t>时代下的软件产品设计与创新</a:t>
            </a:r>
            <a:endParaRPr lang="en-US" altLang="zh-CN" b="1" dirty="0"/>
          </a:p>
          <a:p>
            <a:r>
              <a:rPr lang="zh-CN" altLang="en-US" dirty="0"/>
              <a:t>南京大学软件学院 </a:t>
            </a:r>
            <a:r>
              <a:rPr lang="en-US" altLang="zh-CN" dirty="0"/>
              <a:t>– </a:t>
            </a:r>
            <a:r>
              <a:rPr lang="zh-CN" altLang="en-US" dirty="0"/>
              <a:t>匡宏宇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200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BB8231C-4CC0-4EBD-AADA-5782F0B82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048211" cy="994172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阿里与</a:t>
            </a:r>
            <a:r>
              <a:rPr lang="en-US" altLang="zh-CN" sz="3200" dirty="0"/>
              <a:t>B</a:t>
            </a:r>
            <a:r>
              <a:rPr lang="zh-CN" altLang="en-US" sz="3200" dirty="0"/>
              <a:t>站利用美股上市敲钟嘉宾讲故事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A70C9DF-4F1B-4286-8831-5AABA12B6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43000"/>
            <a:ext cx="3886200" cy="557585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阿里（</a:t>
            </a:r>
            <a:r>
              <a:rPr lang="en-US" altLang="zh-CN" dirty="0"/>
              <a:t>C2C</a:t>
            </a:r>
            <a:r>
              <a:rPr lang="zh-CN" altLang="en-US" dirty="0"/>
              <a:t>帮人创业）</a:t>
            </a:r>
            <a:endParaRPr lang="en-US" altLang="zh-CN" dirty="0"/>
          </a:p>
          <a:p>
            <a:pPr lvl="1"/>
            <a:r>
              <a:rPr lang="zh-CN" altLang="en-US" dirty="0"/>
              <a:t>劳丽诗：淘宝店主，前奥运冠军（放弃公职转店主）</a:t>
            </a:r>
            <a:endParaRPr lang="en-US" altLang="zh-CN" dirty="0"/>
          </a:p>
          <a:p>
            <a:pPr lvl="1"/>
            <a:r>
              <a:rPr lang="zh-CN" altLang="en-US" dirty="0"/>
              <a:t>黄碧姬：云客服，</a:t>
            </a:r>
            <a:r>
              <a:rPr lang="en-US" altLang="zh-CN" dirty="0"/>
              <a:t>90</a:t>
            </a:r>
            <a:r>
              <a:rPr lang="zh-CN" altLang="en-US" dirty="0"/>
              <a:t>后大学生（单人促成</a:t>
            </a:r>
            <a:r>
              <a:rPr lang="en-US" altLang="zh-CN" dirty="0"/>
              <a:t>15000</a:t>
            </a:r>
            <a:r>
              <a:rPr lang="zh-CN" altLang="en-US" dirty="0"/>
              <a:t>客户，“亲”）</a:t>
            </a:r>
            <a:endParaRPr lang="en-US" altLang="zh-CN" dirty="0"/>
          </a:p>
          <a:p>
            <a:pPr lvl="1"/>
            <a:r>
              <a:rPr lang="zh-CN" altLang="en-US" dirty="0"/>
              <a:t>何宁宁：淘女郎、自闭症儿童教师（外在美</a:t>
            </a:r>
            <a:r>
              <a:rPr lang="en-US" altLang="zh-CN" dirty="0"/>
              <a:t>+</a:t>
            </a:r>
            <a:r>
              <a:rPr lang="zh-CN" altLang="en-US" dirty="0"/>
              <a:t>爱心）</a:t>
            </a:r>
            <a:endParaRPr lang="en-US" altLang="zh-CN" dirty="0"/>
          </a:p>
          <a:p>
            <a:pPr lvl="1"/>
            <a:r>
              <a:rPr lang="zh-CN" altLang="en-US" dirty="0"/>
              <a:t>王志强：农民店主（最土的山货</a:t>
            </a:r>
            <a:r>
              <a:rPr lang="en-US" altLang="zh-CN" dirty="0"/>
              <a:t>+</a:t>
            </a:r>
            <a:r>
              <a:rPr lang="zh-CN" altLang="en-US" dirty="0"/>
              <a:t>淘宝村）</a:t>
            </a:r>
            <a:endParaRPr lang="en-US" altLang="zh-CN" dirty="0"/>
          </a:p>
          <a:p>
            <a:pPr lvl="1"/>
            <a:r>
              <a:rPr lang="zh-CN" altLang="en-US" dirty="0"/>
              <a:t>王淑娟：海归回国，带动青川地震灾区电商创业（店主转留学再回国）</a:t>
            </a:r>
            <a:endParaRPr lang="en-US" altLang="zh-CN" dirty="0"/>
          </a:p>
          <a:p>
            <a:pPr lvl="1"/>
            <a:r>
              <a:rPr lang="zh-CN" altLang="en-US" dirty="0"/>
              <a:t>菲报道：拥有“淘宝博物馆”的</a:t>
            </a:r>
            <a:r>
              <a:rPr lang="en-US" altLang="zh-CN" dirty="0"/>
              <a:t>10</a:t>
            </a:r>
            <a:r>
              <a:rPr lang="zh-CN" altLang="en-US" dirty="0"/>
              <a:t>年用户（老用户</a:t>
            </a:r>
            <a:r>
              <a:rPr lang="en-US" altLang="zh-CN" dirty="0"/>
              <a:t>+</a:t>
            </a:r>
            <a:r>
              <a:rPr lang="zh-CN" altLang="en-US" dirty="0"/>
              <a:t>品牌铁粉）</a:t>
            </a:r>
            <a:endParaRPr lang="en-US" altLang="zh-CN" dirty="0"/>
          </a:p>
          <a:p>
            <a:pPr lvl="1"/>
            <a:r>
              <a:rPr lang="zh-CN" altLang="en-US" dirty="0"/>
              <a:t>窦立国：快递员，边送快递边为贫困地区收集旧衣旧书，建立两座乡村图书馆（追求自我实现的快递小哥）</a:t>
            </a:r>
            <a:endParaRPr lang="en-US" altLang="zh-CN" dirty="0"/>
          </a:p>
          <a:p>
            <a:pPr lvl="1"/>
            <a:r>
              <a:rPr lang="en-US" altLang="zh-CN" dirty="0"/>
              <a:t>Peter VERBRUGGE</a:t>
            </a:r>
            <a:r>
              <a:rPr lang="zh-CN" altLang="en-US" dirty="0"/>
              <a:t>（皮特 维尔布鲁格）：美国农场主，通过天猫将车厘子卖到中国（帮助美国人进入中国市场）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BF1E34-B049-4A7E-AD03-A86573B83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755" y="1478782"/>
            <a:ext cx="4163254" cy="5125563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站（以动漫为代表的年轻人）</a:t>
            </a:r>
            <a:endParaRPr lang="en-US" altLang="zh-CN" dirty="0"/>
          </a:p>
          <a:p>
            <a:pPr lvl="1"/>
            <a:r>
              <a:rPr lang="zh-CN" altLang="it-IT" dirty="0"/>
              <a:t>咬人猫：热爱</a:t>
            </a:r>
            <a:r>
              <a:rPr lang="it-IT" altLang="zh-CN" dirty="0"/>
              <a:t>ACG</a:t>
            </a:r>
            <a:r>
              <a:rPr lang="zh-CN" altLang="it-IT" dirty="0"/>
              <a:t>文化的舞姬</a:t>
            </a:r>
            <a:endParaRPr lang="it-IT" altLang="zh-CN" dirty="0"/>
          </a:p>
          <a:p>
            <a:pPr lvl="1"/>
            <a:r>
              <a:rPr lang="zh-CN" altLang="it-IT" dirty="0"/>
              <a:t>吃素的狮子：创造年轻潮流的鬼畜</a:t>
            </a:r>
            <a:r>
              <a:rPr lang="it-IT" altLang="zh-CN" dirty="0"/>
              <a:t>UP</a:t>
            </a:r>
            <a:r>
              <a:rPr lang="zh-CN" altLang="it-IT" dirty="0"/>
              <a:t>主</a:t>
            </a:r>
            <a:endParaRPr lang="it-IT" altLang="zh-CN" dirty="0"/>
          </a:p>
          <a:p>
            <a:pPr lvl="1"/>
            <a:r>
              <a:rPr lang="zh-CN" altLang="it-IT" dirty="0"/>
              <a:t>西四炸弹：用舞蹈寻找同好的</a:t>
            </a:r>
            <a:r>
              <a:rPr lang="it-IT" altLang="zh-CN" dirty="0"/>
              <a:t>UP</a:t>
            </a:r>
            <a:r>
              <a:rPr lang="zh-CN" altLang="it-IT" dirty="0"/>
              <a:t>主</a:t>
            </a:r>
            <a:endParaRPr lang="en-US" altLang="zh-CN" dirty="0"/>
          </a:p>
          <a:p>
            <a:pPr lvl="1"/>
            <a:r>
              <a:rPr lang="zh-CN" altLang="it-IT" dirty="0"/>
              <a:t>茶理理：从翻唱到原创音乐人</a:t>
            </a:r>
            <a:endParaRPr lang="en-US" altLang="zh-CN" dirty="0"/>
          </a:p>
          <a:p>
            <a:pPr lvl="1"/>
            <a:r>
              <a:rPr lang="zh-CN" altLang="it-IT" dirty="0"/>
              <a:t>墨韵</a:t>
            </a:r>
            <a:r>
              <a:rPr lang="it-IT" altLang="zh-CN" dirty="0"/>
              <a:t>Moyun</a:t>
            </a:r>
            <a:r>
              <a:rPr lang="zh-CN" altLang="it-IT" dirty="0"/>
              <a:t>：用国风称霸</a:t>
            </a:r>
            <a:r>
              <a:rPr lang="it-IT" altLang="zh-CN" dirty="0"/>
              <a:t>B</a:t>
            </a:r>
            <a:r>
              <a:rPr lang="zh-CN" altLang="it-IT" dirty="0"/>
              <a:t>站的“教主”</a:t>
            </a:r>
            <a:endParaRPr lang="en-US" altLang="zh-CN" dirty="0"/>
          </a:p>
          <a:p>
            <a:pPr lvl="1"/>
            <a:r>
              <a:rPr lang="zh-CN" altLang="it-IT" dirty="0"/>
              <a:t>渗透之</a:t>
            </a:r>
            <a:r>
              <a:rPr lang="it-IT" altLang="zh-CN" dirty="0"/>
              <a:t>C</a:t>
            </a:r>
            <a:r>
              <a:rPr lang="zh-CN" altLang="it-IT" dirty="0"/>
              <a:t>君：高产勤奋的游戏</a:t>
            </a:r>
            <a:r>
              <a:rPr lang="it-IT" altLang="zh-CN" dirty="0"/>
              <a:t>UP</a:t>
            </a:r>
            <a:r>
              <a:rPr lang="zh-CN" altLang="it-IT" dirty="0"/>
              <a:t>主</a:t>
            </a:r>
            <a:endParaRPr lang="en-US" altLang="zh-CN" dirty="0"/>
          </a:p>
          <a:p>
            <a:pPr lvl="1"/>
            <a:r>
              <a:rPr lang="it-IT" altLang="zh-CN" dirty="0"/>
              <a:t>LexBurner</a:t>
            </a:r>
            <a:r>
              <a:rPr lang="zh-CN" altLang="it-IT" dirty="0"/>
              <a:t>：怀揣梦想的动漫游戏评论人</a:t>
            </a:r>
            <a:endParaRPr lang="en-US" altLang="zh-CN" dirty="0"/>
          </a:p>
          <a:p>
            <a:pPr lvl="1"/>
            <a:r>
              <a:rPr lang="zh-CN" altLang="it-IT" dirty="0"/>
              <a:t>高佑思：远道而来的外籍</a:t>
            </a:r>
            <a:r>
              <a:rPr lang="it-IT" altLang="zh-CN" dirty="0"/>
              <a:t>UP</a:t>
            </a:r>
            <a:r>
              <a:rPr lang="zh-CN" altLang="it-IT" dirty="0"/>
              <a:t>主</a:t>
            </a:r>
            <a:endParaRPr lang="it-IT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314229-8BB3-4CBF-AAF8-3959879FAEAA}"/>
              </a:ext>
            </a:extLst>
          </p:cNvPr>
          <p:cNvSpPr/>
          <p:nvPr/>
        </p:nvSpPr>
        <p:spPr>
          <a:xfrm>
            <a:off x="5014291" y="5727086"/>
            <a:ext cx="3662570" cy="954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类似于角色扮演（代入）的讲故事方法，每位嘉宾是一个典型角色。</a:t>
            </a:r>
            <a:r>
              <a:rPr lang="zh-CN" altLang="en-US" b="1" dirty="0"/>
              <a:t>请问两家公司的故事主要表达？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575C6B-E7BB-4048-B30C-54F087694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009" y="2944863"/>
            <a:ext cx="4734824" cy="325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6A893F7F-F8B3-4D20-ABE4-3F8E90998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50377" y="4041563"/>
            <a:ext cx="4890226" cy="325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74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5382AF-2735-4A74-9C4B-26C76E457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场景</a:t>
            </a:r>
            <a:r>
              <a:rPr lang="zh-CN" altLang="en-US" dirty="0"/>
              <a:t>指导下的商业模式设计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759324-DE00-4532-BBF4-473B739D9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3135"/>
            <a:ext cx="7886700" cy="2438400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将模型构建中</a:t>
            </a:r>
            <a:r>
              <a:rPr lang="zh-CN" altLang="en-US" b="1" dirty="0"/>
              <a:t>明确方向</a:t>
            </a:r>
            <a:r>
              <a:rPr lang="zh-CN" altLang="en-US" dirty="0"/>
              <a:t>具体化，从而给出</a:t>
            </a:r>
            <a:r>
              <a:rPr lang="zh-CN" altLang="en-US" b="1" dirty="0"/>
              <a:t>有见地的设计</a:t>
            </a:r>
            <a:endParaRPr lang="en-US" altLang="zh-CN" b="1" dirty="0"/>
          </a:p>
          <a:p>
            <a:endParaRPr lang="en-US" altLang="zh-CN" sz="100" dirty="0"/>
          </a:p>
          <a:p>
            <a:r>
              <a:rPr lang="zh-CN" altLang="en-US" i="1" dirty="0"/>
              <a:t>两种场景</a:t>
            </a:r>
            <a:endParaRPr lang="en-US" altLang="zh-CN" i="1" dirty="0"/>
          </a:p>
          <a:p>
            <a:pPr lvl="1"/>
            <a:r>
              <a:rPr lang="zh-CN" altLang="en-US" b="1" dirty="0"/>
              <a:t>不同的客户结构：结合客户洞察描绘出独特、具体的图景</a:t>
            </a:r>
            <a:endParaRPr lang="en-US" altLang="zh-CN" b="1" dirty="0"/>
          </a:p>
          <a:p>
            <a:pPr lvl="2"/>
            <a:r>
              <a:rPr lang="zh-CN" altLang="en-US" sz="2100" b="1" dirty="0"/>
              <a:t>由场景决定选择哪款产品而放弃其它产品</a:t>
            </a:r>
            <a:r>
              <a:rPr lang="zh-CN" altLang="en-US" sz="2100" dirty="0"/>
              <a:t>（</a:t>
            </a:r>
            <a:r>
              <a:rPr lang="zh-CN" altLang="en-US" sz="2100" dirty="0">
                <a:solidFill>
                  <a:srgbClr val="FF0000"/>
                </a:solidFill>
              </a:rPr>
              <a:t>价值主张的排他性</a:t>
            </a:r>
            <a:r>
              <a:rPr lang="zh-CN" altLang="en-US" sz="2100" dirty="0"/>
              <a:t>）</a:t>
            </a:r>
            <a:endParaRPr lang="en-US" altLang="zh-CN" sz="2100" dirty="0"/>
          </a:p>
          <a:p>
            <a:pPr lvl="3"/>
            <a:r>
              <a:rPr lang="zh-CN" altLang="en-US" sz="1900" i="1" dirty="0"/>
              <a:t>微信、</a:t>
            </a:r>
            <a:r>
              <a:rPr lang="en-US" altLang="zh-CN" sz="1900" i="1" dirty="0"/>
              <a:t>QQ</a:t>
            </a:r>
            <a:r>
              <a:rPr lang="zh-CN" altLang="en-US" sz="1900" i="1" dirty="0"/>
              <a:t>、</a:t>
            </a:r>
            <a:r>
              <a:rPr lang="en-US" altLang="zh-CN" sz="1900" i="1" dirty="0"/>
              <a:t>Soul</a:t>
            </a:r>
            <a:r>
              <a:rPr lang="zh-CN" altLang="en-US" sz="1900" i="1" dirty="0"/>
              <a:t>、贴吧、陌陌</a:t>
            </a:r>
            <a:r>
              <a:rPr lang="en-US" altLang="zh-CN" sz="1900" i="1" dirty="0"/>
              <a:t>&amp;</a:t>
            </a:r>
            <a:r>
              <a:rPr lang="zh-CN" altLang="en-US" sz="1900" i="1" dirty="0"/>
              <a:t>探探、比心基于场景的“生态位”？</a:t>
            </a:r>
            <a:endParaRPr lang="en-US" altLang="zh-CN" sz="1900" i="1" dirty="0"/>
          </a:p>
          <a:p>
            <a:pPr lvl="1"/>
            <a:r>
              <a:rPr lang="zh-CN" altLang="en-US" i="1" dirty="0"/>
              <a:t>未来可能的竞争环境：想象未来可能的具体细节，品味特定条件下商业模式如何演进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A87A8C-234A-439C-B1FC-BA6DAFF1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841" y="3944837"/>
            <a:ext cx="4800599" cy="284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93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B504C-D964-42D8-8665-439D2663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为一个故事设计并补充场景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4D4F21-83A2-4225-B968-01F886E32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一对结婚</a:t>
            </a:r>
            <a:r>
              <a:rPr lang="en-US" altLang="zh-CN" dirty="0"/>
              <a:t>25</a:t>
            </a:r>
            <a:r>
              <a:rPr lang="zh-CN" altLang="en-US" dirty="0"/>
              <a:t>年、有三个孩子的美国二线城市夫妻（科技粉），二人前往巴黎享受二人专属的长周末，他们将临时使用一个基于</a:t>
            </a:r>
            <a:r>
              <a:rPr lang="en-US" altLang="zh-CN" dirty="0"/>
              <a:t>GPS</a:t>
            </a:r>
            <a:r>
              <a:rPr lang="zh-CN" altLang="en-US" dirty="0"/>
              <a:t>定位的智能手机</a:t>
            </a:r>
            <a:r>
              <a:rPr lang="en-US" altLang="zh-CN" dirty="0"/>
              <a:t>APP</a:t>
            </a:r>
            <a:r>
              <a:rPr lang="zh-CN" altLang="en-US" dirty="0"/>
              <a:t>获得定制化的旅行建议</a:t>
            </a:r>
            <a:endParaRPr lang="en-US" altLang="zh-CN" dirty="0"/>
          </a:p>
          <a:p>
            <a:pPr lvl="1"/>
            <a:r>
              <a:rPr lang="zh-CN" altLang="en-US" b="1" dirty="0"/>
              <a:t>了解与评估：</a:t>
            </a:r>
            <a:r>
              <a:rPr lang="zh-CN" altLang="en-US" dirty="0"/>
              <a:t>机上杂志</a:t>
            </a:r>
            <a:endParaRPr lang="en-US" altLang="zh-CN" dirty="0"/>
          </a:p>
          <a:p>
            <a:pPr lvl="1"/>
            <a:r>
              <a:rPr lang="zh-CN" altLang="en-US" b="1" dirty="0"/>
              <a:t>购买与传递：</a:t>
            </a:r>
            <a:r>
              <a:rPr lang="zh-CN" altLang="en-US" dirty="0"/>
              <a:t>戴高乐机场（落地）租赁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使用体验 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（正常）交互：</a:t>
            </a:r>
            <a:r>
              <a:rPr lang="zh-CN" altLang="en-US" dirty="0"/>
              <a:t>传统地图服务</a:t>
            </a:r>
            <a:r>
              <a:rPr lang="en-US" altLang="zh-CN" dirty="0"/>
              <a:t>+</a:t>
            </a:r>
            <a:r>
              <a:rPr lang="zh-CN" altLang="en-US" dirty="0"/>
              <a:t>设备内嵌的语音向导，提供特定地址的相关故事与背景信息</a:t>
            </a:r>
            <a:endParaRPr lang="en-US" altLang="zh-CN" dirty="0"/>
          </a:p>
          <a:p>
            <a:pPr lvl="1"/>
            <a:r>
              <a:rPr lang="zh-CN" altLang="en-US" i="1" dirty="0"/>
              <a:t>使用体验 </a:t>
            </a:r>
            <a:r>
              <a:rPr lang="en-US" altLang="zh-CN" i="1" dirty="0"/>
              <a:t>- </a:t>
            </a:r>
            <a:r>
              <a:rPr lang="zh-CN" altLang="en-US" i="1" dirty="0"/>
              <a:t>（异常）售后：（未出现，可能出现的故障，人工确认，内容推荐等）</a:t>
            </a:r>
            <a:endParaRPr lang="en-US" altLang="zh-CN" i="1" dirty="0"/>
          </a:p>
          <a:p>
            <a:pPr lvl="1"/>
            <a:r>
              <a:rPr lang="zh-CN" altLang="en-US" b="1" dirty="0"/>
              <a:t>评价与复购：</a:t>
            </a:r>
            <a:r>
              <a:rPr lang="zh-CN" altLang="en-US" dirty="0"/>
              <a:t>很满意，梦想退休后到巴黎定居，并适应法国文化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8533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7FB124-FC2E-4649-9A89-B5FA4A668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24" y="693772"/>
            <a:ext cx="3173068" cy="99417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探索创意（以定位服务为例）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116F3A-3CBB-4D97-8725-CD4FE20D8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286103"/>
            <a:ext cx="3642692" cy="4251546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送货上门：路线规划</a:t>
            </a:r>
            <a:endParaRPr lang="en-US" altLang="zh-CN" dirty="0"/>
          </a:p>
          <a:p>
            <a:pPr lvl="1"/>
            <a:r>
              <a:rPr lang="zh-CN" altLang="en-US" dirty="0"/>
              <a:t>按月付费？渠道？其它设备与软件？</a:t>
            </a:r>
            <a:endParaRPr lang="en-US" altLang="zh-CN" dirty="0"/>
          </a:p>
          <a:p>
            <a:r>
              <a:rPr lang="zh-CN" altLang="en-US" dirty="0"/>
              <a:t>酒庄经营者：土地管理</a:t>
            </a:r>
            <a:endParaRPr lang="en-US" altLang="zh-CN" dirty="0"/>
          </a:p>
          <a:p>
            <a:pPr lvl="1"/>
            <a:r>
              <a:rPr lang="zh-CN" altLang="en-US" dirty="0"/>
              <a:t>按月付费？渠道？其它设备与软件？</a:t>
            </a:r>
          </a:p>
          <a:p>
            <a:r>
              <a:rPr lang="zh-CN" altLang="en-US" dirty="0"/>
              <a:t>旅行者：定制化旅行建议</a:t>
            </a:r>
            <a:endParaRPr lang="en-US" altLang="zh-CN" dirty="0"/>
          </a:p>
          <a:p>
            <a:pPr lvl="1"/>
            <a:r>
              <a:rPr lang="zh-CN" altLang="en-US" dirty="0"/>
              <a:t>专属设备还是</a:t>
            </a:r>
            <a:r>
              <a:rPr lang="en-US" altLang="zh-CN" dirty="0"/>
              <a:t>APP</a:t>
            </a:r>
            <a:r>
              <a:rPr lang="zh-CN" altLang="en-US" dirty="0"/>
              <a:t>？航空公司能否作为渠道？吸引怎样的内容合作伙伴？客户可能买单的价值主张？</a:t>
            </a:r>
            <a:endParaRPr lang="en-US" altLang="zh-CN" dirty="0"/>
          </a:p>
          <a:p>
            <a:r>
              <a:rPr lang="zh-CN" altLang="en-US" b="1" dirty="0"/>
              <a:t>高德地图聚合打车</a:t>
            </a:r>
            <a:endParaRPr lang="en-US" altLang="zh-CN" b="1" dirty="0"/>
          </a:p>
          <a:p>
            <a:pPr lvl="1"/>
            <a:r>
              <a:rPr lang="zh-CN" altLang="en-US" b="1" dirty="0"/>
              <a:t>迫使滴滴冒险上市的根源</a:t>
            </a:r>
            <a:endParaRPr lang="en-US" altLang="zh-CN" b="1" dirty="0"/>
          </a:p>
          <a:p>
            <a:pPr lvl="1"/>
            <a:r>
              <a:rPr lang="zh-CN" altLang="en-US" b="1" dirty="0"/>
              <a:t>其它网约车提供商的（长尾）平台</a:t>
            </a:r>
            <a:endParaRPr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C9A7F2-BF86-41CE-B405-D9606339D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941" y="693771"/>
            <a:ext cx="5323386" cy="555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65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AF1E8-F02E-4192-ADAD-D0FBDFE04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9391"/>
            <a:ext cx="7886700" cy="668544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讲故事与场景补充：将人放在想法的中心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F529D0-8A83-477E-B888-1FCB15ED4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4826"/>
            <a:ext cx="9144000" cy="591378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场景说明：讲故事</a:t>
            </a:r>
            <a:r>
              <a:rPr lang="en-US" altLang="zh-CN" dirty="0"/>
              <a:t>+</a:t>
            </a:r>
            <a:r>
              <a:rPr lang="zh-CN" altLang="en-US" dirty="0"/>
              <a:t>场景</a:t>
            </a:r>
            <a:endParaRPr lang="en-US" altLang="zh-CN" dirty="0"/>
          </a:p>
          <a:p>
            <a:pPr lvl="1"/>
            <a:r>
              <a:rPr lang="zh-CN" altLang="en-US" dirty="0"/>
              <a:t>虚构人物</a:t>
            </a:r>
            <a:r>
              <a:rPr lang="en-US" altLang="zh-CN" dirty="0"/>
              <a:t>+</a:t>
            </a:r>
            <a:r>
              <a:rPr lang="zh-CN" altLang="en-US" dirty="0"/>
              <a:t>统计学要素</a:t>
            </a:r>
            <a:r>
              <a:rPr lang="en-US" altLang="zh-CN" dirty="0"/>
              <a:t>+</a:t>
            </a:r>
            <a:r>
              <a:rPr lang="zh-CN" altLang="en-US" dirty="0"/>
              <a:t>日常生活</a:t>
            </a:r>
            <a:r>
              <a:rPr lang="en-US" altLang="zh-CN" dirty="0"/>
              <a:t>+</a:t>
            </a:r>
            <a:r>
              <a:rPr lang="zh-CN" altLang="en-US" dirty="0"/>
              <a:t>可信场景</a:t>
            </a:r>
            <a:endParaRPr lang="en-US" altLang="zh-CN" dirty="0"/>
          </a:p>
          <a:p>
            <a:pPr lvl="1"/>
            <a:r>
              <a:rPr lang="zh-CN" altLang="en-US" dirty="0"/>
              <a:t>促使人成为想法的中心，防止迷失在机械的、程序的或美学的细节中</a:t>
            </a:r>
            <a:endParaRPr lang="en-US" altLang="zh-CN" dirty="0"/>
          </a:p>
          <a:p>
            <a:pPr lvl="1"/>
            <a:r>
              <a:rPr lang="zh-CN" altLang="en-US" i="1" dirty="0"/>
              <a:t>美国动车</a:t>
            </a:r>
            <a:r>
              <a:rPr lang="en-US" altLang="zh-CN" i="1" dirty="0"/>
              <a:t>Acela</a:t>
            </a:r>
            <a:r>
              <a:rPr lang="zh-CN" altLang="en-US" i="1" dirty="0"/>
              <a:t>的乘客体验调研：</a:t>
            </a:r>
            <a:r>
              <a:rPr lang="en-US" altLang="zh-CN" i="1" dirty="0"/>
              <a:t>10</a:t>
            </a:r>
            <a:r>
              <a:rPr lang="zh-CN" altLang="en-US" i="1" dirty="0"/>
              <a:t>个乘车步骤中</a:t>
            </a:r>
            <a:r>
              <a:rPr lang="en-US" altLang="zh-CN" i="1" dirty="0"/>
              <a:t>8</a:t>
            </a:r>
            <a:r>
              <a:rPr lang="zh-CN" altLang="en-US" i="1" dirty="0"/>
              <a:t>个与火车落座无关</a:t>
            </a:r>
            <a:endParaRPr lang="en-US" altLang="zh-CN" i="1" dirty="0"/>
          </a:p>
          <a:p>
            <a:endParaRPr lang="en-US" altLang="zh-CN" sz="100" dirty="0"/>
          </a:p>
          <a:p>
            <a:r>
              <a:rPr lang="zh-CN" altLang="en-US" dirty="0"/>
              <a:t>角色扮演：发掘生活内在脚本</a:t>
            </a:r>
            <a:endParaRPr lang="en-US" altLang="zh-CN" dirty="0"/>
          </a:p>
          <a:p>
            <a:pPr lvl="1"/>
            <a:r>
              <a:rPr lang="zh-CN" altLang="en-US" dirty="0"/>
              <a:t>可以依照情节利用即兴表演来探索某个想法</a:t>
            </a:r>
            <a:endParaRPr lang="en-US" altLang="zh-CN" dirty="0"/>
          </a:p>
          <a:p>
            <a:pPr lvl="1"/>
            <a:r>
              <a:rPr lang="zh-CN" altLang="en-US" i="1" dirty="0"/>
              <a:t>万豪长住酒店</a:t>
            </a:r>
            <a:r>
              <a:rPr lang="en-US" altLang="zh-CN" i="1" dirty="0"/>
              <a:t>TownePlace</a:t>
            </a:r>
            <a:r>
              <a:rPr lang="zh-CN" altLang="en-US" i="1" dirty="0"/>
              <a:t>利用旧仓库“舞台”营造“家”的感觉</a:t>
            </a:r>
            <a:endParaRPr lang="en-US" altLang="zh-CN" i="1" dirty="0"/>
          </a:p>
          <a:p>
            <a:endParaRPr lang="en-US" altLang="zh-CN" sz="100" dirty="0"/>
          </a:p>
          <a:p>
            <a:r>
              <a:rPr lang="zh-CN" altLang="en-US" dirty="0"/>
              <a:t>构造场景为顾客打造体验，制作用户体验蓝图</a:t>
            </a:r>
            <a:endParaRPr lang="en-US" altLang="zh-CN" dirty="0"/>
          </a:p>
          <a:p>
            <a:pPr lvl="1"/>
            <a:r>
              <a:rPr lang="zh-CN" altLang="en-US" i="1" dirty="0"/>
              <a:t>美国全食超市：在商店中营造完整的“健康生活方式” </a:t>
            </a:r>
            <a:r>
              <a:rPr lang="en-US" altLang="zh-CN" i="1" dirty="0"/>
              <a:t>- </a:t>
            </a:r>
            <a:r>
              <a:rPr lang="zh-CN" altLang="en-US" i="1" dirty="0"/>
              <a:t>现场烹饪</a:t>
            </a:r>
            <a:endParaRPr lang="en-US" altLang="zh-CN" i="1" dirty="0"/>
          </a:p>
          <a:p>
            <a:pPr lvl="1"/>
            <a:r>
              <a:rPr lang="zh-CN" altLang="en-US" b="1" dirty="0">
                <a:solidFill>
                  <a:srgbClr val="00B0F0"/>
                </a:solidFill>
              </a:rPr>
              <a:t>体验蓝图：人与人互动的细节</a:t>
            </a:r>
            <a:r>
              <a:rPr lang="en-US" altLang="zh-CN" b="1" dirty="0">
                <a:solidFill>
                  <a:srgbClr val="00B0F0"/>
                </a:solidFill>
              </a:rPr>
              <a:t>+</a:t>
            </a:r>
            <a:r>
              <a:rPr lang="zh-CN" altLang="en-US" b="1" dirty="0">
                <a:solidFill>
                  <a:srgbClr val="00B0F0"/>
                </a:solidFill>
              </a:rPr>
              <a:t>情绪因素，并找出最有意义的时间点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2"/>
            <a:r>
              <a:rPr lang="zh-CN" altLang="en-US" b="1" dirty="0">
                <a:solidFill>
                  <a:srgbClr val="00B0F0"/>
                </a:solidFill>
              </a:rPr>
              <a:t>优质的开始体验、巅峰体验、结束体验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2"/>
            <a:r>
              <a:rPr lang="zh-CN" altLang="en-US" i="1" dirty="0"/>
              <a:t>万豪的“舒口气时刻”：找到蓝图中最有意义的时间点 </a:t>
            </a:r>
            <a:r>
              <a:rPr lang="en-US" altLang="zh-CN" i="1" dirty="0"/>
              <a:t>– </a:t>
            </a:r>
            <a:r>
              <a:rPr lang="zh-CN" altLang="en-US" i="1" dirty="0"/>
              <a:t>入住完成后上床</a:t>
            </a:r>
            <a:endParaRPr lang="en-US" altLang="zh-CN" i="1" dirty="0"/>
          </a:p>
          <a:p>
            <a:pPr lvl="1"/>
            <a:r>
              <a:rPr lang="zh-CN" altLang="en-US" dirty="0"/>
              <a:t>指导方针：</a:t>
            </a:r>
            <a:r>
              <a:rPr lang="en-US" altLang="zh-CN" dirty="0"/>
              <a:t>1. </a:t>
            </a:r>
            <a:r>
              <a:rPr lang="zh-CN" altLang="en-US" dirty="0"/>
              <a:t>消费者积极参与；</a:t>
            </a:r>
            <a:r>
              <a:rPr lang="en-US" altLang="zh-CN" dirty="0"/>
              <a:t>2. </a:t>
            </a:r>
            <a:r>
              <a:rPr lang="zh-CN" altLang="en-US" dirty="0"/>
              <a:t>可信、真实、吸引人的体验往往来自于企业自身的体验型文化；</a:t>
            </a:r>
            <a:r>
              <a:rPr lang="en-US" altLang="zh-CN" dirty="0"/>
              <a:t>3. </a:t>
            </a:r>
            <a:r>
              <a:rPr lang="zh-CN" altLang="en-US" dirty="0"/>
              <a:t>场景中与客户的接触点必须做到深思且精确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6CEAE9-606F-4931-814F-183020937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57706" y="-97655"/>
            <a:ext cx="3867338" cy="27907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2112D3-5EAB-4F9A-B674-F8E8A9E3F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916" y="230819"/>
            <a:ext cx="5642320" cy="454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1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9E8A2-C7DD-52D9-D822-6278B4710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商业模式部分期末考核（</a:t>
            </a:r>
            <a:r>
              <a:rPr lang="en-US" altLang="zh-CN" dirty="0"/>
              <a:t>50</a:t>
            </a:r>
            <a:r>
              <a:rPr lang="zh-CN" altLang="en-US" dirty="0"/>
              <a:t>分）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8E2E46-BBA6-532E-A3CE-9E12395A7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概述：基于给定背景和题目的知识点运用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商业模式画布绘制</a:t>
            </a:r>
            <a:r>
              <a:rPr lang="en-US" altLang="zh-CN" dirty="0"/>
              <a:t>+</a:t>
            </a:r>
            <a:r>
              <a:rPr lang="zh-CN" altLang="en-US" dirty="0"/>
              <a:t>需求类型 </a:t>
            </a:r>
            <a:r>
              <a:rPr lang="en-US" altLang="zh-CN" dirty="0"/>
              <a:t>– 20</a:t>
            </a:r>
          </a:p>
          <a:p>
            <a:r>
              <a:rPr lang="zh-CN" altLang="en-US" dirty="0"/>
              <a:t>商业模式类型讨论 </a:t>
            </a:r>
            <a:r>
              <a:rPr lang="en-US" altLang="zh-CN" dirty="0"/>
              <a:t>– 10</a:t>
            </a:r>
          </a:p>
          <a:p>
            <a:pPr lvl="1"/>
            <a:r>
              <a:rPr lang="zh-CN" altLang="en-US" dirty="0"/>
              <a:t>优先考察与互联网最相关的三个</a:t>
            </a:r>
            <a:endParaRPr lang="en-US" altLang="zh-CN" dirty="0"/>
          </a:p>
          <a:p>
            <a:r>
              <a:rPr lang="zh-CN" altLang="en-US" dirty="0"/>
              <a:t>商业模式设计 </a:t>
            </a:r>
            <a:r>
              <a:rPr lang="en-US" altLang="zh-CN" dirty="0"/>
              <a:t>– 10</a:t>
            </a:r>
          </a:p>
          <a:p>
            <a:pPr lvl="1"/>
            <a:r>
              <a:rPr lang="zh-CN" altLang="en-US" dirty="0"/>
              <a:t>六种设计手段选一个考核</a:t>
            </a:r>
            <a:endParaRPr lang="en-US" altLang="zh-CN" dirty="0"/>
          </a:p>
          <a:p>
            <a:r>
              <a:rPr lang="zh-CN" altLang="en-US" dirty="0"/>
              <a:t>商业模式评估 </a:t>
            </a:r>
            <a:r>
              <a:rPr lang="en-US" altLang="zh-CN" dirty="0"/>
              <a:t>– 10</a:t>
            </a:r>
          </a:p>
          <a:p>
            <a:pPr lvl="1"/>
            <a:r>
              <a:rPr lang="zh-CN" altLang="en-US" dirty="0"/>
              <a:t>四种评估手段选一个考核（复杂的手段会被适当地提示和约减）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2220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A8AE59-5B9E-4F92-B030-17A48642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2268" y="-1"/>
            <a:ext cx="2911415" cy="38818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9516E1-5507-471F-9C5A-0997D44F5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1" y="0"/>
            <a:ext cx="2911415" cy="38818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5B017C-BD01-49A0-B367-E024E25D8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423" y="17253"/>
            <a:ext cx="2911415" cy="38818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AA2C7D-3131-4126-889C-410FD8ADF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6" y="3416221"/>
            <a:ext cx="3284927" cy="34417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1746BC1-3804-4CDC-A2DC-DEBAAF7854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696" y="970983"/>
            <a:ext cx="2819545" cy="58994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58B06A5-EA53-49D8-BA9D-9EF4D6B74A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252" y="2867900"/>
            <a:ext cx="3098443" cy="20624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AE7966-2453-48B2-A822-B771F49305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28" y="5068159"/>
            <a:ext cx="5936533" cy="150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1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20D2F-EC94-4453-9B4F-993BF0ACE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81" y="-20763"/>
            <a:ext cx="8207237" cy="78781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Airbnb</a:t>
            </a:r>
            <a:r>
              <a:rPr lang="zh-CN" altLang="en-US" dirty="0"/>
              <a:t>的</a:t>
            </a:r>
            <a:r>
              <a:rPr lang="en-US" altLang="zh-CN" dirty="0"/>
              <a:t>IP</a:t>
            </a:r>
            <a:r>
              <a:rPr lang="zh-CN" altLang="en-US" dirty="0"/>
              <a:t>场景：像当地人一样生活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E83296-F409-416F-A1CB-AB83E3269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3" y="1355649"/>
            <a:ext cx="9217173" cy="550235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972553A-5F51-4F26-BDBA-363DE9B15986}"/>
              </a:ext>
            </a:extLst>
          </p:cNvPr>
          <p:cNvSpPr/>
          <p:nvPr/>
        </p:nvSpPr>
        <p:spPr>
          <a:xfrm>
            <a:off x="5416827" y="864704"/>
            <a:ext cx="2295938" cy="586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本页</a:t>
            </a:r>
            <a:r>
              <a:rPr lang="en-US" altLang="zh-CN" dirty="0"/>
              <a:t>ppt</a:t>
            </a:r>
            <a:r>
              <a:rPr lang="zh-CN" altLang="en-US" dirty="0"/>
              <a:t>版权来自于本院学生谢振宇</a:t>
            </a:r>
          </a:p>
        </p:txBody>
      </p:sp>
    </p:spTree>
    <p:extLst>
      <p:ext uri="{BB962C8B-B14F-4D97-AF65-F5344CB8AC3E}">
        <p14:creationId xmlns:p14="http://schemas.microsoft.com/office/powerpoint/2010/main" val="1203774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82CF90F-8F8D-4B08-8FA8-0EE4E7B7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965"/>
            <a:ext cx="9144000" cy="65381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55D4C31-14A7-4A07-A7D2-ED39EABBA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1895" y="83690"/>
            <a:ext cx="2512115" cy="1325563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IP</a:t>
            </a:r>
            <a:r>
              <a:rPr lang="zh-CN" altLang="en-US" sz="3200" dirty="0"/>
              <a:t>场景的分发</a:t>
            </a:r>
            <a:r>
              <a:rPr lang="en-US" altLang="zh-CN" sz="3200" dirty="0"/>
              <a:t>-</a:t>
            </a:r>
            <a:r>
              <a:rPr lang="zh-CN" altLang="en-US" sz="3200" dirty="0"/>
              <a:t>住客评论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7462F7-8688-40D1-8CBF-4BEA3550F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3690"/>
            <a:ext cx="4243386" cy="31661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53F273-2270-4901-9924-EF3C5F594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202" y="3341388"/>
            <a:ext cx="4568044" cy="34329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8C48D5-6FBD-4DBF-8B16-A831078F2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84314" y="1666780"/>
            <a:ext cx="3796628" cy="282134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D3899B9-462F-474F-BE64-7443FEFC6449}"/>
              </a:ext>
            </a:extLst>
          </p:cNvPr>
          <p:cNvSpPr/>
          <p:nvPr/>
        </p:nvSpPr>
        <p:spPr>
          <a:xfrm>
            <a:off x="1232453" y="5913782"/>
            <a:ext cx="2295938" cy="586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本页</a:t>
            </a:r>
            <a:r>
              <a:rPr lang="en-US" altLang="zh-CN" dirty="0"/>
              <a:t>ppt</a:t>
            </a:r>
            <a:r>
              <a:rPr lang="zh-CN" altLang="en-US" dirty="0"/>
              <a:t>版权来自于本院学生谢振宇</a:t>
            </a:r>
          </a:p>
        </p:txBody>
      </p:sp>
    </p:spTree>
    <p:extLst>
      <p:ext uri="{BB962C8B-B14F-4D97-AF65-F5344CB8AC3E}">
        <p14:creationId xmlns:p14="http://schemas.microsoft.com/office/powerpoint/2010/main" val="14363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7A4B3-369A-4FDA-A855-ACF901303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257268"/>
            <a:ext cx="8207237" cy="71823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Airbnb IP</a:t>
            </a:r>
            <a:r>
              <a:rPr lang="zh-CN" altLang="en-US" dirty="0"/>
              <a:t>场景的运营：协助房东拍照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8582AC-65D0-42DF-8922-EA69D726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507"/>
            <a:ext cx="9144000" cy="588249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C6821F0-F015-4747-9111-662C8041EE64}"/>
              </a:ext>
            </a:extLst>
          </p:cNvPr>
          <p:cNvSpPr/>
          <p:nvPr/>
        </p:nvSpPr>
        <p:spPr>
          <a:xfrm>
            <a:off x="2544419" y="2335695"/>
            <a:ext cx="2295938" cy="586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本页</a:t>
            </a:r>
            <a:r>
              <a:rPr lang="en-US" altLang="zh-CN" dirty="0"/>
              <a:t>ppt</a:t>
            </a:r>
            <a:r>
              <a:rPr lang="zh-CN" altLang="en-US" dirty="0"/>
              <a:t>版权来自于本院学生谢振宇</a:t>
            </a:r>
          </a:p>
        </p:txBody>
      </p:sp>
    </p:spTree>
    <p:extLst>
      <p:ext uri="{BB962C8B-B14F-4D97-AF65-F5344CB8AC3E}">
        <p14:creationId xmlns:p14="http://schemas.microsoft.com/office/powerpoint/2010/main" val="1404979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863BD-18A3-4F94-8C19-D3175365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17" y="385142"/>
            <a:ext cx="8736495" cy="846170"/>
          </a:xfrm>
        </p:spPr>
        <p:txBody>
          <a:bodyPr/>
          <a:lstStyle/>
          <a:p>
            <a:r>
              <a:rPr lang="zh-CN" altLang="en-US" dirty="0"/>
              <a:t>商业模式设计：工具、方法、</a:t>
            </a:r>
            <a:r>
              <a:rPr lang="zh-CN" altLang="en-US" i="1" dirty="0"/>
              <a:t>思维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457F7-124A-4C60-B467-A4E32B0B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1312"/>
            <a:ext cx="7886700" cy="4523445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作为一名设计师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必须</a:t>
            </a:r>
            <a:r>
              <a:rPr lang="zh-CN" altLang="en-US" dirty="0"/>
              <a:t>执着地探究所有可能性，直到创造出崭新的设计，开拓从未被人开发的领域，最终实现想要的功能（</a:t>
            </a:r>
            <a:r>
              <a:rPr lang="zh-CN" altLang="en-US" b="1" dirty="0"/>
              <a:t>所有创新类工作的本质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设计师的工作：</a:t>
            </a:r>
            <a:r>
              <a:rPr lang="zh-CN" altLang="en-US" b="1" dirty="0"/>
              <a:t>挑战思维边界、创造新选择、最终为用户创造价值</a:t>
            </a:r>
            <a:endParaRPr lang="en-US" altLang="zh-CN" b="1" dirty="0"/>
          </a:p>
          <a:p>
            <a:endParaRPr lang="en-US" altLang="zh-CN" sz="1050" b="1" dirty="0"/>
          </a:p>
          <a:p>
            <a:r>
              <a:rPr lang="zh-CN" altLang="en-US" dirty="0"/>
              <a:t>设计师需要：专业的辅助工具与方法，以及工作态度（</a:t>
            </a:r>
            <a:r>
              <a:rPr lang="en-US" altLang="zh-CN" dirty="0"/>
              <a:t>thinking</a:t>
            </a:r>
            <a:r>
              <a:rPr lang="zh-CN" altLang="en-US" dirty="0"/>
              <a:t>，思维）</a:t>
            </a:r>
            <a:endParaRPr lang="en-US" altLang="zh-CN" dirty="0"/>
          </a:p>
          <a:p>
            <a:pPr lvl="1"/>
            <a:r>
              <a:rPr lang="zh-CN" altLang="en-US" dirty="0"/>
              <a:t>商务人士每日工作：设计组织架构、战略、商业模式、流程和项目</a:t>
            </a:r>
            <a:endParaRPr lang="en-US" altLang="zh-CN" dirty="0"/>
          </a:p>
          <a:p>
            <a:pPr lvl="1"/>
            <a:r>
              <a:rPr lang="zh-CN" altLang="en-US" dirty="0"/>
              <a:t>必须考虑复杂因素：竞争对手、技术、法律环境，将设计工具与商业技巧（领域知识）相结合</a:t>
            </a:r>
            <a:endParaRPr lang="en-US" altLang="zh-CN" dirty="0"/>
          </a:p>
          <a:p>
            <a:pPr lvl="1"/>
            <a:r>
              <a:rPr lang="zh-CN" altLang="en-US" dirty="0"/>
              <a:t>需要想象“不存在的东西”，</a:t>
            </a:r>
            <a:r>
              <a:rPr lang="zh-CN" altLang="en-US" i="1" dirty="0"/>
              <a:t>却往往要在非常严苛的条件之下进行</a:t>
            </a:r>
            <a:endParaRPr lang="en-US" altLang="zh-CN" i="1" dirty="0"/>
          </a:p>
          <a:p>
            <a:endParaRPr lang="en-US" altLang="zh-CN" sz="1050" dirty="0"/>
          </a:p>
          <a:p>
            <a:r>
              <a:rPr lang="zh-CN" altLang="en-US" dirty="0"/>
              <a:t>本书介绍的六种商业模式设计方法</a:t>
            </a:r>
            <a:endParaRPr lang="en-US" altLang="zh-CN" dirty="0"/>
          </a:p>
          <a:p>
            <a:pPr lvl="1"/>
            <a:r>
              <a:rPr lang="zh-CN" altLang="en-US" dirty="0"/>
              <a:t>客户洞察（</a:t>
            </a:r>
            <a:r>
              <a:rPr lang="en-US" altLang="zh-CN" dirty="0"/>
              <a:t>customer insights</a:t>
            </a:r>
            <a:r>
              <a:rPr lang="zh-CN" altLang="en-US" dirty="0"/>
              <a:t>）、构思（</a:t>
            </a:r>
            <a:r>
              <a:rPr lang="en-US" altLang="zh-CN" dirty="0"/>
              <a:t>ideation</a:t>
            </a:r>
            <a:r>
              <a:rPr lang="zh-CN" altLang="en-US" dirty="0"/>
              <a:t>）、视觉化思考（</a:t>
            </a:r>
            <a:r>
              <a:rPr lang="en-US" altLang="zh-CN" dirty="0"/>
              <a:t>visual thinking</a:t>
            </a:r>
            <a:r>
              <a:rPr lang="zh-CN" altLang="en-US" dirty="0"/>
              <a:t>）、模型构建（</a:t>
            </a:r>
            <a:r>
              <a:rPr lang="en-US" altLang="zh-CN" dirty="0"/>
              <a:t>prototyping</a:t>
            </a:r>
            <a:r>
              <a:rPr lang="zh-CN" altLang="en-US" dirty="0"/>
              <a:t>）、讲故事（</a:t>
            </a:r>
            <a:r>
              <a:rPr lang="en-US" altLang="zh-CN" dirty="0"/>
              <a:t>storytelling</a:t>
            </a:r>
            <a:r>
              <a:rPr lang="zh-CN" altLang="en-US" dirty="0"/>
              <a:t>）和场景（</a:t>
            </a:r>
            <a:r>
              <a:rPr lang="en-US" altLang="zh-CN" dirty="0"/>
              <a:t>scenarios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b="1" i="1" dirty="0"/>
              <a:t>设计的三个相互重叠的空间：灵感、构思、实施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B871E0-9AD2-46BF-A63F-6262362ED86D}"/>
              </a:ext>
            </a:extLst>
          </p:cNvPr>
          <p:cNvSpPr/>
          <p:nvPr/>
        </p:nvSpPr>
        <p:spPr>
          <a:xfrm>
            <a:off x="1391208" y="6198288"/>
            <a:ext cx="2089979" cy="2745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灵感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F8544D-0958-4D3E-8A2F-384FD2A532E1}"/>
              </a:ext>
            </a:extLst>
          </p:cNvPr>
          <p:cNvSpPr/>
          <p:nvPr/>
        </p:nvSpPr>
        <p:spPr>
          <a:xfrm>
            <a:off x="3481187" y="6187108"/>
            <a:ext cx="1661714" cy="2857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构思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D596B3-A2AC-4A10-BB03-F99D8D61D4C5}"/>
              </a:ext>
            </a:extLst>
          </p:cNvPr>
          <p:cNvSpPr/>
          <p:nvPr/>
        </p:nvSpPr>
        <p:spPr>
          <a:xfrm>
            <a:off x="5142901" y="6187108"/>
            <a:ext cx="2999131" cy="274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实施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3CC234-F9D5-4124-962F-060D0394C94E}"/>
              </a:ext>
            </a:extLst>
          </p:cNvPr>
          <p:cNvSpPr/>
          <p:nvPr/>
        </p:nvSpPr>
        <p:spPr>
          <a:xfrm>
            <a:off x="1729408" y="5855392"/>
            <a:ext cx="6102626" cy="33171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客户洞察、构思、视觉化思考、模型构建、讲故事、场景</a:t>
            </a:r>
          </a:p>
        </p:txBody>
      </p:sp>
    </p:spTree>
    <p:extLst>
      <p:ext uri="{BB962C8B-B14F-4D97-AF65-F5344CB8AC3E}">
        <p14:creationId xmlns:p14="http://schemas.microsoft.com/office/powerpoint/2010/main" val="1559504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F18B7-0391-433E-A0BB-1C8504695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/>
          <a:lstStyle/>
          <a:p>
            <a:r>
              <a:rPr lang="zh-CN" altLang="en-US" dirty="0"/>
              <a:t>场景的</a:t>
            </a:r>
            <a:r>
              <a:rPr lang="en-US" altLang="zh-CN" dirty="0"/>
              <a:t>IP</a:t>
            </a:r>
            <a:r>
              <a:rPr lang="zh-CN" altLang="en-US" dirty="0"/>
              <a:t>：基于弹幕的</a:t>
            </a:r>
            <a:r>
              <a:rPr lang="en-US" altLang="zh-CN" dirty="0"/>
              <a:t>B</a:t>
            </a:r>
            <a:r>
              <a:rPr lang="zh-CN" altLang="en-US" dirty="0"/>
              <a:t>站共情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25685-011E-4221-ABA7-74F4DE095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10" y="3821274"/>
            <a:ext cx="4288790" cy="2782873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B</a:t>
            </a:r>
            <a:r>
              <a:rPr lang="zh-CN" altLang="en-US" sz="3200" dirty="0"/>
              <a:t>站的独特场景？</a:t>
            </a:r>
            <a:endParaRPr lang="en-US" altLang="zh-CN" sz="3200" dirty="0"/>
          </a:p>
          <a:p>
            <a:pPr lvl="1"/>
            <a:r>
              <a:rPr lang="zh-CN" altLang="en-US" sz="2800" dirty="0">
                <a:solidFill>
                  <a:srgbClr val="00B0F0"/>
                </a:solidFill>
              </a:rPr>
              <a:t>以弹幕为载体的、基于内容的跨时空互动与共情</a:t>
            </a:r>
            <a:endParaRPr lang="en-US" altLang="zh-CN" sz="2800" dirty="0">
              <a:solidFill>
                <a:srgbClr val="00B0F0"/>
              </a:solidFill>
            </a:endParaRPr>
          </a:p>
          <a:p>
            <a:pPr lvl="1"/>
            <a:r>
              <a:rPr lang="zh-CN" altLang="en-US" sz="2800" dirty="0"/>
              <a:t>设计与运营要点：</a:t>
            </a:r>
            <a:r>
              <a:rPr lang="zh-CN" altLang="en-US" sz="2800" b="1" dirty="0"/>
              <a:t>弹幕的质量</a:t>
            </a:r>
            <a:r>
              <a:rPr lang="zh-CN" altLang="en-US" sz="2800" dirty="0"/>
              <a:t>（礼仪、屏蔽设置、封禁）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7EE96A-9835-4510-A692-84BAAD23A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1"/>
            <a:ext cx="9144000" cy="24295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9A34A1-0216-4BEA-91EE-4CD51481C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932" y="3567422"/>
            <a:ext cx="3168588" cy="320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02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8E78C-31CA-4BBB-B59C-1731C4D6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2794"/>
          </a:xfrm>
        </p:spPr>
        <p:txBody>
          <a:bodyPr/>
          <a:lstStyle/>
          <a:p>
            <a:r>
              <a:rPr lang="zh-CN" altLang="en-US" dirty="0"/>
              <a:t>场景的</a:t>
            </a:r>
            <a:r>
              <a:rPr lang="en-US" altLang="zh-CN" dirty="0"/>
              <a:t>IP</a:t>
            </a:r>
            <a:r>
              <a:rPr lang="zh-CN" altLang="en-US" dirty="0"/>
              <a:t>：打造深度互动的</a:t>
            </a:r>
            <a:r>
              <a:rPr lang="en-US" altLang="zh-CN" dirty="0"/>
              <a:t>LPL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3519F6-00C8-44C7-A35E-67CF1B8C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0801"/>
            <a:ext cx="7886700" cy="1729990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zh-CN" altLang="en-US" dirty="0"/>
              <a:t>英雄联盟赛事的独特场景（</a:t>
            </a:r>
            <a:r>
              <a:rPr lang="zh-CN" altLang="en-US" dirty="0">
                <a:solidFill>
                  <a:srgbClr val="00B0F0"/>
                </a:solidFill>
              </a:rPr>
              <a:t>对比篮球比赛</a:t>
            </a:r>
            <a:r>
              <a:rPr lang="zh-CN" altLang="en-US" dirty="0"/>
              <a:t>）？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00B0F0"/>
                </a:solidFill>
              </a:rPr>
              <a:t>场外观众与场上选手的深度互动</a:t>
            </a:r>
            <a:endParaRPr lang="en-US" altLang="zh-CN" dirty="0">
              <a:solidFill>
                <a:srgbClr val="00B0F0"/>
              </a:solidFill>
            </a:endParaRPr>
          </a:p>
          <a:p>
            <a:pPr lvl="2"/>
            <a:r>
              <a:rPr lang="zh-CN" altLang="en-US" dirty="0"/>
              <a:t>设计与运营要点：</a:t>
            </a:r>
            <a:r>
              <a:rPr lang="zh-CN" altLang="en-US" b="1" dirty="0"/>
              <a:t>互动体验的打造</a:t>
            </a:r>
            <a:r>
              <a:rPr lang="zh-CN" altLang="en-US" dirty="0"/>
              <a:t>（“</a:t>
            </a:r>
            <a:r>
              <a:rPr lang="zh-CN" altLang="en-US" strike="sngStrike" dirty="0"/>
              <a:t>观众</a:t>
            </a:r>
            <a:r>
              <a:rPr lang="zh-CN" altLang="en-US" dirty="0"/>
              <a:t>召唤师”、赛后采访与握手、第一人称视角与麦克疯、开放式场地、实时数据、打赏与排行、选手直播、社交平台与社区等）</a:t>
            </a:r>
            <a:r>
              <a:rPr lang="zh-CN" altLang="en-US" strike="sngStrike" dirty="0">
                <a:solidFill>
                  <a:srgbClr val="FF0000"/>
                </a:solidFill>
              </a:rPr>
              <a:t>饭圈化？</a:t>
            </a:r>
            <a:endParaRPr lang="en-US" altLang="zh-CN" strike="sngStrike" dirty="0">
              <a:solidFill>
                <a:srgbClr val="FF0000"/>
              </a:solidFill>
            </a:endParaRPr>
          </a:p>
          <a:p>
            <a:pPr lvl="2"/>
            <a:r>
              <a:rPr lang="en-US" altLang="zh-CN" i="1" dirty="0">
                <a:solidFill>
                  <a:srgbClr val="00B0F0"/>
                </a:solidFill>
              </a:rPr>
              <a:t>B</a:t>
            </a:r>
            <a:r>
              <a:rPr lang="zh-CN" altLang="en-US" i="1" dirty="0">
                <a:solidFill>
                  <a:srgbClr val="00B0F0"/>
                </a:solidFill>
              </a:rPr>
              <a:t>站 </a:t>
            </a:r>
            <a:r>
              <a:rPr lang="en-US" altLang="zh-CN" i="1" dirty="0">
                <a:solidFill>
                  <a:srgbClr val="00B0F0"/>
                </a:solidFill>
              </a:rPr>
              <a:t>– </a:t>
            </a:r>
            <a:r>
              <a:rPr lang="zh-CN" altLang="en-US" i="1" dirty="0">
                <a:solidFill>
                  <a:srgbClr val="00B0F0"/>
                </a:solidFill>
              </a:rPr>
              <a:t>咪咕篮球</a:t>
            </a:r>
            <a:endParaRPr lang="en-US" altLang="zh-CN" i="1" dirty="0">
              <a:solidFill>
                <a:srgbClr val="00B0F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C82BE2-B21E-4AD2-8D94-73E64610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82" y="3050791"/>
            <a:ext cx="2387600" cy="16127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F3C33B-F3DF-4090-AC0A-72E229EF9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370" y="3050791"/>
            <a:ext cx="1981200" cy="2124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86DC95-150D-41BB-9563-A83D8B7F0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598" y="2969784"/>
            <a:ext cx="2213376" cy="21240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8D5C3C-3F03-48C6-B502-2BD2E03CA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559" y="5332774"/>
            <a:ext cx="3495675" cy="1371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5FE2A7B-0189-44A1-A3F7-50649CAFA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12853"/>
            <a:ext cx="3250716" cy="184514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795FADA-9EE6-4E3B-A560-E4EB679FB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9974" y="3018352"/>
            <a:ext cx="2043472" cy="20734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52F3EB5-54D7-4C44-B4EC-E53BA1313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5604" y="5041556"/>
            <a:ext cx="2443597" cy="178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81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F18B7-0391-433E-A0BB-1C850469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场景的分发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25685-011E-4221-ABA7-74F4DE095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3265"/>
            <a:ext cx="7886700" cy="139249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场景的分发（与运营）</a:t>
            </a:r>
            <a:endParaRPr lang="en-US" altLang="zh-CN" dirty="0"/>
          </a:p>
          <a:p>
            <a:pPr lvl="1"/>
            <a:r>
              <a:rPr lang="zh-CN" altLang="en-US" dirty="0"/>
              <a:t>引导用户体验一到多个独特场景下的产品功能</a:t>
            </a:r>
            <a:endParaRPr lang="en-US" altLang="zh-CN" dirty="0"/>
          </a:p>
          <a:p>
            <a:pPr lvl="1"/>
            <a:r>
              <a:rPr lang="zh-CN" altLang="en-US" dirty="0"/>
              <a:t>逐步引导用户进一步体验产品的其它场景</a:t>
            </a:r>
            <a:endParaRPr lang="en-US" altLang="zh-CN" dirty="0"/>
          </a:p>
          <a:p>
            <a:pPr lvl="2"/>
            <a:r>
              <a:rPr lang="en-US" altLang="zh-CN" dirty="0"/>
              <a:t>B</a:t>
            </a:r>
            <a:r>
              <a:rPr lang="zh-CN" altLang="en-US" dirty="0"/>
              <a:t>站内容生态：视频二次创作 </a:t>
            </a:r>
            <a:r>
              <a:rPr lang="en-US" altLang="zh-CN" dirty="0"/>
              <a:t>-&gt; </a:t>
            </a:r>
            <a:r>
              <a:rPr lang="zh-CN" altLang="en-US" dirty="0"/>
              <a:t>视频正版资源 </a:t>
            </a:r>
            <a:r>
              <a:rPr lang="en-US" altLang="zh-CN" dirty="0"/>
              <a:t>-&gt; </a:t>
            </a:r>
            <a:r>
              <a:rPr lang="zh-CN" altLang="en-US" dirty="0"/>
              <a:t>视频周边商城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016AD5-4107-4B33-6483-764912EFD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626" y="2927418"/>
            <a:ext cx="6167276" cy="35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A2B19-42AF-4531-A783-E2246BB1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3137"/>
            <a:ext cx="7886700" cy="557900"/>
          </a:xfrm>
        </p:spPr>
        <p:txBody>
          <a:bodyPr>
            <a:normAutofit fontScale="90000"/>
          </a:bodyPr>
          <a:lstStyle/>
          <a:p>
            <a:r>
              <a:rPr lang="zh-CN" altLang="en-US" sz="3600" dirty="0"/>
              <a:t>场景下体验打造：两个正例与一个反例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9AB009-3714-472E-A05C-E2A4A953F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037"/>
            <a:ext cx="2950790" cy="60902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0DDA92-C57C-4474-8423-BF222770A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90" y="637694"/>
            <a:ext cx="2867876" cy="617696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73708DC-448B-49A5-9447-525E98E2883C}"/>
              </a:ext>
            </a:extLst>
          </p:cNvPr>
          <p:cNvSpPr/>
          <p:nvPr/>
        </p:nvSpPr>
        <p:spPr>
          <a:xfrm>
            <a:off x="0" y="3752491"/>
            <a:ext cx="2855343" cy="1216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下方：</a:t>
            </a:r>
            <a:br>
              <a:rPr lang="en-US" altLang="zh-CN" dirty="0"/>
            </a:br>
            <a:r>
              <a:rPr lang="en-US" altLang="zh-CN" dirty="0"/>
              <a:t>1. </a:t>
            </a:r>
            <a:r>
              <a:rPr lang="zh-CN" altLang="en-US" dirty="0"/>
              <a:t>坐垫高度对于骑行体验的重要性</a:t>
            </a:r>
            <a:endParaRPr lang="en-US" altLang="zh-CN" dirty="0"/>
          </a:p>
          <a:p>
            <a:pPr algn="ctr"/>
            <a:r>
              <a:rPr lang="en-US" altLang="zh-CN" dirty="0"/>
              <a:t>2. </a:t>
            </a:r>
            <a:r>
              <a:rPr lang="zh-CN" altLang="en-US" dirty="0"/>
              <a:t>单车向公交场景的连接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19FAD0-8C62-4F0D-873B-F8B2EDEB2E03}"/>
              </a:ext>
            </a:extLst>
          </p:cNvPr>
          <p:cNvSpPr/>
          <p:nvPr/>
        </p:nvSpPr>
        <p:spPr>
          <a:xfrm>
            <a:off x="2957056" y="3096883"/>
            <a:ext cx="2855343" cy="1043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下方：</a:t>
            </a:r>
            <a:br>
              <a:rPr lang="en-US" altLang="zh-CN" dirty="0"/>
            </a:br>
            <a:r>
              <a:rPr lang="en-US" altLang="zh-CN" dirty="0"/>
              <a:t>B</a:t>
            </a:r>
            <a:r>
              <a:rPr lang="zh-CN" altLang="en-US" dirty="0"/>
              <a:t>站的场景连接（反向）</a:t>
            </a:r>
            <a:r>
              <a:rPr lang="en-US" altLang="zh-CN" dirty="0"/>
              <a:t>- PGC -&gt; UGC</a:t>
            </a:r>
            <a:r>
              <a:rPr lang="zh-CN" altLang="en-US" dirty="0"/>
              <a:t>（聚拢爱好）</a:t>
            </a:r>
            <a:endParaRPr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49613C-8E17-4EF9-ADD5-B4403692118C}"/>
              </a:ext>
            </a:extLst>
          </p:cNvPr>
          <p:cNvSpPr/>
          <p:nvPr/>
        </p:nvSpPr>
        <p:spPr>
          <a:xfrm>
            <a:off x="5914113" y="5616459"/>
            <a:ext cx="3065985" cy="1198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上方：</a:t>
            </a:r>
            <a:endParaRPr lang="en-US" altLang="zh-CN" dirty="0"/>
          </a:p>
          <a:p>
            <a:pPr algn="ctr"/>
            <a:r>
              <a:rPr lang="zh-CN" altLang="en-US" dirty="0"/>
              <a:t>过度的场景体验打造 </a:t>
            </a:r>
            <a:r>
              <a:rPr lang="en-US" altLang="zh-CN" dirty="0"/>
              <a:t>– </a:t>
            </a:r>
            <a:r>
              <a:rPr lang="zh-CN" altLang="en-US" dirty="0"/>
              <a:t>不恰当的卫生间标记，严重干扰了如厕体验（即恶俗</a:t>
            </a:r>
            <a:r>
              <a:rPr lang="en-US" altLang="zh-CN" dirty="0"/>
              <a:t>BAD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41F371E-0AC3-48F9-86BE-3CBAB311A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75" y="715661"/>
            <a:ext cx="3752125" cy="477969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F75FB79-AD11-4F43-8938-611219376493}"/>
              </a:ext>
            </a:extLst>
          </p:cNvPr>
          <p:cNvSpPr/>
          <p:nvPr/>
        </p:nvSpPr>
        <p:spPr>
          <a:xfrm>
            <a:off x="5451895" y="836763"/>
            <a:ext cx="621102" cy="2674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5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85693-872C-497A-B9FE-216F7171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10058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补充讨论：信息技术如何改变世界 </a:t>
            </a:r>
            <a:r>
              <a:rPr lang="en-US" altLang="zh-CN" sz="2800" dirty="0"/>
              <a:t>– </a:t>
            </a:r>
            <a:r>
              <a:rPr lang="zh-CN" altLang="en-US" sz="2800" dirty="0"/>
              <a:t>构造场景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13D5B7-8E9C-4C74-88D8-420DD21CC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68490"/>
            <a:ext cx="9094237" cy="5293567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人类社会的整体视角 </a:t>
            </a:r>
            <a:r>
              <a:rPr lang="en-US" altLang="zh-CN" dirty="0"/>
              <a:t>– </a:t>
            </a:r>
            <a:r>
              <a:rPr lang="zh-CN" altLang="en-US" dirty="0"/>
              <a:t>人人互联的“小小世界”</a:t>
            </a:r>
            <a:endParaRPr lang="en-US" altLang="zh-CN" dirty="0"/>
          </a:p>
          <a:p>
            <a:pPr lvl="1"/>
            <a:r>
              <a:rPr lang="zh-CN" altLang="en-US" dirty="0"/>
              <a:t>“六度分离”现象的背后 </a:t>
            </a:r>
            <a:r>
              <a:rPr lang="en-US" altLang="zh-CN" dirty="0"/>
              <a:t>– </a:t>
            </a:r>
            <a:r>
              <a:rPr lang="zh-CN" altLang="en-US" dirty="0"/>
              <a:t>任何一种人人互动都会形成网络</a:t>
            </a:r>
            <a:r>
              <a:rPr lang="en-US" altLang="zh-CN" dirty="0"/>
              <a:t>/</a:t>
            </a:r>
            <a:r>
              <a:rPr lang="zh-CN" altLang="en-US" dirty="0"/>
              <a:t>群体，群体的局部行为会导致全局性的结果</a:t>
            </a:r>
            <a:endParaRPr lang="en-US" altLang="zh-CN" dirty="0"/>
          </a:p>
          <a:p>
            <a:pPr lvl="1"/>
            <a:r>
              <a:rPr lang="zh-CN" altLang="en-US" dirty="0"/>
              <a:t>移动互联网 </a:t>
            </a:r>
            <a:r>
              <a:rPr lang="en-US" altLang="zh-CN" dirty="0"/>
              <a:t>– </a:t>
            </a:r>
            <a:r>
              <a:rPr lang="zh-CN" altLang="en-US" dirty="0"/>
              <a:t>低成本互联下的“更小世界”</a:t>
            </a:r>
            <a:endParaRPr lang="en-US" altLang="zh-CN" dirty="0"/>
          </a:p>
          <a:p>
            <a:pPr lvl="1"/>
            <a:r>
              <a:rPr lang="zh-CN" altLang="en-US" dirty="0"/>
              <a:t>单个网民视角 </a:t>
            </a:r>
            <a:r>
              <a:rPr lang="en-US" altLang="zh-CN" dirty="0"/>
              <a:t>– </a:t>
            </a:r>
            <a:r>
              <a:rPr lang="zh-CN" altLang="en-US" dirty="0"/>
              <a:t>通过</a:t>
            </a:r>
            <a:r>
              <a:rPr lang="zh-CN" altLang="en-US" b="1" dirty="0"/>
              <a:t>场景</a:t>
            </a:r>
            <a:r>
              <a:rPr lang="zh-CN" altLang="en-US" dirty="0"/>
              <a:t>连接到不同群体（</a:t>
            </a:r>
            <a:r>
              <a:rPr lang="zh-CN" altLang="en-US" b="1" dirty="0"/>
              <a:t>所在的现实</a:t>
            </a:r>
            <a:r>
              <a:rPr lang="en-US" altLang="zh-CN" b="1" dirty="0"/>
              <a:t>/</a:t>
            </a:r>
            <a:r>
              <a:rPr lang="zh-CN" altLang="en-US" b="1" dirty="0"/>
              <a:t>虚拟空间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sz="500" dirty="0"/>
          </a:p>
          <a:p>
            <a:r>
              <a:rPr lang="zh-CN" altLang="en-US" dirty="0"/>
              <a:t>场景的连接</a:t>
            </a:r>
            <a:endParaRPr lang="en-US" altLang="zh-CN" dirty="0"/>
          </a:p>
          <a:p>
            <a:pPr lvl="1"/>
            <a:r>
              <a:rPr lang="zh-CN" altLang="en-US" dirty="0"/>
              <a:t>场景原定义：影视用语，指特定时间、空间内发生的行动，或指由人物关系构成的具体画面，是通过人物行动来表现剧情的一系列特定过程</a:t>
            </a:r>
            <a:endParaRPr lang="en-US" altLang="zh-CN" dirty="0"/>
          </a:p>
          <a:p>
            <a:pPr lvl="1"/>
            <a:r>
              <a:rPr lang="zh-CN" altLang="en-US" dirty="0"/>
              <a:t>基于场景的（构建产品）思维方式：将互联网视为连接不同个体制造场景（空间）的工具，以及完成连接的高效率方法 </a:t>
            </a:r>
            <a:r>
              <a:rPr lang="en-US" altLang="zh-CN" dirty="0"/>
              <a:t>– </a:t>
            </a:r>
            <a:r>
              <a:rPr lang="zh-CN" altLang="en-US" dirty="0"/>
              <a:t>代表：朋友圈</a:t>
            </a:r>
            <a:r>
              <a:rPr lang="en-US" altLang="zh-CN" dirty="0"/>
              <a:t>/</a:t>
            </a:r>
            <a:r>
              <a:rPr lang="zh-CN" altLang="en-US" dirty="0"/>
              <a:t>小红书</a:t>
            </a:r>
            <a:endParaRPr lang="en-US" altLang="zh-CN" dirty="0"/>
          </a:p>
          <a:p>
            <a:pPr lvl="1"/>
            <a:r>
              <a:rPr lang="zh-CN" altLang="en-US" dirty="0"/>
              <a:t>从而达成：形成（产品）体验、促成（客户）消费、创造个体生存意义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互联网场景定义 </a:t>
            </a:r>
            <a:r>
              <a:rPr lang="en-US" altLang="zh-CN" dirty="0"/>
              <a:t>– </a:t>
            </a:r>
            <a:r>
              <a:rPr lang="zh-CN" altLang="en-US" b="1" dirty="0"/>
              <a:t>与互联网行为相关的，通过支付完成闭环的应用形态</a:t>
            </a:r>
            <a:r>
              <a:rPr lang="zh-CN" altLang="en-US" dirty="0"/>
              <a:t>，包含以下两类典型场景</a:t>
            </a:r>
            <a:r>
              <a:rPr lang="zh-CN" altLang="en-US" i="1" dirty="0"/>
              <a:t>（可兼具）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b="1" dirty="0"/>
              <a:t>超级入口：</a:t>
            </a:r>
            <a:r>
              <a:rPr lang="zh-CN" altLang="en-US" dirty="0"/>
              <a:t>触发用户沉浸式体验或长时间停留的应用形态（游戏、社交、购物等）</a:t>
            </a:r>
            <a:endParaRPr lang="en-US" altLang="zh-CN" dirty="0"/>
          </a:p>
          <a:p>
            <a:pPr lvl="1"/>
            <a:r>
              <a:rPr lang="zh-CN" altLang="en-US" b="1" dirty="0"/>
              <a:t>支付场景：</a:t>
            </a:r>
            <a:r>
              <a:rPr lang="zh-CN" altLang="en-US" dirty="0"/>
              <a:t>应用移动支付完成交易的场景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67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EF7A3-A98A-49B1-AD70-67BE60BD0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补充讨论：被互联网定义的</a:t>
            </a:r>
            <a:r>
              <a:rPr lang="zh-CN" altLang="en-US" sz="3600" b="1" dirty="0"/>
              <a:t>“新”场景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804652-DFB6-4646-90B7-BB0443618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2597"/>
            <a:ext cx="7886700" cy="5296783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以人为中心的体验细节 </a:t>
            </a:r>
            <a:r>
              <a:rPr lang="en-US" altLang="zh-CN" dirty="0"/>
              <a:t>– </a:t>
            </a:r>
            <a:r>
              <a:rPr lang="zh-CN" altLang="en-US" dirty="0"/>
              <a:t>（不同时段的）在线视听、公开社交（真人秀）、知识获取</a:t>
            </a:r>
            <a:r>
              <a:rPr lang="en-US" altLang="zh-CN" dirty="0"/>
              <a:t>&amp;</a:t>
            </a:r>
            <a:r>
              <a:rPr lang="zh-CN" altLang="en-US" dirty="0"/>
              <a:t>分（</a:t>
            </a:r>
            <a:r>
              <a:rPr lang="en-US" altLang="zh-CN" dirty="0"/>
              <a:t>tai</a:t>
            </a:r>
            <a:r>
              <a:rPr lang="zh-CN" altLang="en-US" dirty="0"/>
              <a:t>）享（</a:t>
            </a:r>
            <a:r>
              <a:rPr lang="en-US" altLang="zh-CN" dirty="0"/>
              <a:t>gang</a:t>
            </a:r>
            <a:r>
              <a:rPr lang="zh-CN" altLang="en-US" dirty="0"/>
              <a:t>）</a:t>
            </a:r>
            <a:r>
              <a:rPr lang="en-US" altLang="zh-CN" dirty="0"/>
              <a:t>&amp;</a:t>
            </a:r>
            <a:r>
              <a:rPr lang="zh-CN" altLang="en-US" dirty="0"/>
              <a:t>玩梗（</a:t>
            </a:r>
            <a:r>
              <a:rPr lang="zh-CN" altLang="en-US" i="1" dirty="0"/>
              <a:t>以显示自己的</a:t>
            </a:r>
            <a:r>
              <a:rPr lang="zh-CN" altLang="en-US" i="1" dirty="0">
                <a:solidFill>
                  <a:srgbClr val="FF0000"/>
                </a:solidFill>
              </a:rPr>
              <a:t>小团体</a:t>
            </a:r>
            <a:r>
              <a:rPr lang="en-US" altLang="zh-CN" i="1" dirty="0">
                <a:solidFill>
                  <a:srgbClr val="FF0000"/>
                </a:solidFill>
              </a:rPr>
              <a:t>/</a:t>
            </a:r>
            <a:r>
              <a:rPr lang="zh-CN" altLang="en-US" i="1" dirty="0">
                <a:solidFill>
                  <a:srgbClr val="FF0000"/>
                </a:solidFill>
              </a:rPr>
              <a:t>独特爱好</a:t>
            </a:r>
            <a:r>
              <a:rPr lang="zh-CN" altLang="en-US" i="1" dirty="0"/>
              <a:t>标签</a:t>
            </a:r>
            <a:r>
              <a:rPr lang="zh-CN" altLang="en-US" dirty="0"/>
              <a:t>）、不同到货时间的购物体验 、线下打造线上种草的网红地</a:t>
            </a:r>
            <a:endParaRPr lang="en-US" altLang="zh-CN" dirty="0"/>
          </a:p>
          <a:p>
            <a:pPr lvl="1"/>
            <a:r>
              <a:rPr lang="zh-CN" altLang="en-US" dirty="0"/>
              <a:t>近期网红城市 </a:t>
            </a:r>
            <a:r>
              <a:rPr lang="en-US" altLang="zh-CN" dirty="0"/>
              <a:t>– </a:t>
            </a:r>
            <a:r>
              <a:rPr lang="zh-CN" altLang="en-US" dirty="0"/>
              <a:t>南京</a:t>
            </a:r>
            <a:r>
              <a:rPr lang="en-US" altLang="zh-CN" dirty="0"/>
              <a:t>&amp;</a:t>
            </a:r>
            <a:r>
              <a:rPr lang="zh-CN" altLang="en-US" dirty="0"/>
              <a:t>淄博：</a:t>
            </a:r>
            <a:r>
              <a:rPr lang="zh-CN" altLang="en-US" b="1" dirty="0">
                <a:solidFill>
                  <a:srgbClr val="FF0000"/>
                </a:solidFill>
              </a:rPr>
              <a:t>“社交货币”</a:t>
            </a:r>
            <a:r>
              <a:rPr lang="zh-CN" altLang="en-US" dirty="0"/>
              <a:t>（用于塑造个人社交中潮流形象）</a:t>
            </a:r>
            <a:endParaRPr lang="en-US" altLang="zh-CN" dirty="0"/>
          </a:p>
          <a:p>
            <a:endParaRPr lang="en-US" altLang="zh-CN" sz="200" dirty="0"/>
          </a:p>
          <a:p>
            <a:r>
              <a:rPr lang="zh-CN" altLang="en-US" dirty="0"/>
              <a:t>广泛的连接方式 </a:t>
            </a:r>
            <a:r>
              <a:rPr lang="en-US" altLang="zh-CN" dirty="0"/>
              <a:t>– </a:t>
            </a:r>
            <a:r>
              <a:rPr lang="zh-CN" altLang="en-US" dirty="0"/>
              <a:t>扫一扫（二维码、实物）与商品、私域流量（社区、群聊、</a:t>
            </a:r>
            <a:r>
              <a:rPr lang="zh-CN" altLang="en-US" b="1" dirty="0"/>
              <a:t>朋友圈</a:t>
            </a:r>
            <a:r>
              <a:rPr lang="zh-CN" altLang="en-US" dirty="0"/>
              <a:t>）与各类活动、</a:t>
            </a:r>
            <a:r>
              <a:rPr lang="en-US" altLang="zh-CN" dirty="0"/>
              <a:t>O2O</a:t>
            </a:r>
            <a:r>
              <a:rPr lang="zh-CN" altLang="en-US" dirty="0"/>
              <a:t>、微信与其它</a:t>
            </a:r>
            <a:r>
              <a:rPr lang="en-US" altLang="zh-CN" dirty="0"/>
              <a:t>APP</a:t>
            </a:r>
          </a:p>
          <a:p>
            <a:endParaRPr lang="en-US" altLang="zh-CN" dirty="0"/>
          </a:p>
          <a:p>
            <a:r>
              <a:rPr lang="zh-CN" altLang="en-US" dirty="0"/>
              <a:t>价值交换与新生活方式 </a:t>
            </a:r>
            <a:r>
              <a:rPr lang="en-US" altLang="zh-CN" dirty="0"/>
              <a:t>– </a:t>
            </a:r>
            <a:r>
              <a:rPr lang="zh-CN" altLang="en-US" dirty="0"/>
              <a:t>红包</a:t>
            </a:r>
            <a:r>
              <a:rPr lang="en-US" altLang="zh-CN" dirty="0"/>
              <a:t>&amp;</a:t>
            </a:r>
            <a:r>
              <a:rPr lang="zh-CN" altLang="en-US" dirty="0"/>
              <a:t>打赏、各种智能设备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场景构成 </a:t>
            </a:r>
            <a:r>
              <a:rPr lang="en-US" altLang="zh-CN" dirty="0"/>
              <a:t>– </a:t>
            </a:r>
            <a:r>
              <a:rPr lang="zh-CN" altLang="en-US" dirty="0"/>
              <a:t>时间、地点、人物、事件、链接方式</a:t>
            </a:r>
            <a:endParaRPr lang="en-US" altLang="zh-CN" dirty="0"/>
          </a:p>
          <a:p>
            <a:pPr lvl="1"/>
            <a:r>
              <a:rPr lang="zh-CN" altLang="en-US" sz="2600" dirty="0"/>
              <a:t>晚七点佩戴运动手环开启</a:t>
            </a:r>
            <a:r>
              <a:rPr lang="en-US" altLang="zh-CN" sz="2600" dirty="0"/>
              <a:t>keep</a:t>
            </a:r>
            <a:r>
              <a:rPr lang="zh-CN" altLang="en-US" sz="2600" dirty="0"/>
              <a:t>去公园跑步，之后发朋友圈</a:t>
            </a:r>
            <a:endParaRPr lang="en-US" altLang="zh-CN" sz="2600" dirty="0"/>
          </a:p>
          <a:p>
            <a:pPr lvl="1"/>
            <a:r>
              <a:rPr lang="zh-CN" altLang="en-US" sz="2600" dirty="0"/>
              <a:t>围炉煮茶：两小时内围绕茶炉布置拍照并精修文本，发朋友圈</a:t>
            </a:r>
            <a:r>
              <a:rPr lang="en-US" altLang="zh-CN" sz="2600" dirty="0"/>
              <a:t>/</a:t>
            </a:r>
            <a:r>
              <a:rPr lang="zh-CN" altLang="en-US" sz="2600" dirty="0"/>
              <a:t>小红书</a:t>
            </a:r>
            <a:endParaRPr lang="en-US" altLang="zh-CN" sz="2600" dirty="0"/>
          </a:p>
          <a:p>
            <a:endParaRPr lang="en-US" altLang="zh-CN" dirty="0"/>
          </a:p>
          <a:p>
            <a:r>
              <a:rPr lang="zh-CN" altLang="en-US" dirty="0"/>
              <a:t>事实上，场景本身没有新旧之分，其差异在于</a:t>
            </a:r>
            <a:r>
              <a:rPr lang="zh-CN" altLang="en-US" b="1" dirty="0"/>
              <a:t>能否（通过移动互联网）使场景参与者沟通诠释出新的价值与情感</a:t>
            </a:r>
            <a:endParaRPr lang="en-US" altLang="zh-CN" b="1" dirty="0"/>
          </a:p>
          <a:p>
            <a:pPr lvl="1"/>
            <a:r>
              <a:rPr lang="zh-CN" altLang="en-US" sz="2600" dirty="0"/>
              <a:t>结合客户洞察描绘出独特、具体的场景</a:t>
            </a:r>
            <a:endParaRPr lang="en-US" altLang="zh-CN" sz="2600" dirty="0"/>
          </a:p>
          <a:p>
            <a:pPr lvl="1"/>
            <a:r>
              <a:rPr lang="zh-CN" altLang="en-US" sz="2600" dirty="0"/>
              <a:t>在这些场景中用户决定选择特定产品而放弃其它产品</a:t>
            </a:r>
          </a:p>
        </p:txBody>
      </p:sp>
    </p:spTree>
    <p:extLst>
      <p:ext uri="{BB962C8B-B14F-4D97-AF65-F5344CB8AC3E}">
        <p14:creationId xmlns:p14="http://schemas.microsoft.com/office/powerpoint/2010/main" val="370785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E21745-0B6D-43C6-A6CE-A884AE28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讲故事</a:t>
            </a:r>
            <a:r>
              <a:rPr lang="zh-CN" altLang="en-US" dirty="0"/>
              <a:t>的价值和目的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5C166-1748-4ADB-ACBF-2AFCD08F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故事是一个理想的热身工具，为深度讨论商业模式与其内在逻辑做好准备</a:t>
            </a:r>
            <a:endParaRPr lang="en-US" altLang="zh-CN" dirty="0"/>
          </a:p>
          <a:p>
            <a:pPr lvl="1"/>
            <a:r>
              <a:rPr lang="zh-CN" altLang="en-US" dirty="0"/>
              <a:t>将故事与画布结合，利用叙事性克服听众对不熟悉模式的抵触，放下对陌生事物的怀疑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为什么要讲故事</a:t>
            </a:r>
            <a:endParaRPr lang="en-US" altLang="zh-CN" dirty="0"/>
          </a:p>
          <a:p>
            <a:pPr lvl="1"/>
            <a:r>
              <a:rPr lang="zh-CN" altLang="en-US" dirty="0"/>
              <a:t>介绍新想法：尝试融入组织战略</a:t>
            </a:r>
            <a:endParaRPr lang="en-US" altLang="zh-CN" dirty="0"/>
          </a:p>
          <a:p>
            <a:pPr lvl="1"/>
            <a:r>
              <a:rPr lang="zh-CN" altLang="en-US" dirty="0"/>
              <a:t>向投资人推销：争取外部资源（是什么，为谁服务，如何获得收益）</a:t>
            </a:r>
            <a:endParaRPr lang="en-US" altLang="zh-CN" dirty="0"/>
          </a:p>
          <a:p>
            <a:pPr lvl="1"/>
            <a:r>
              <a:rPr lang="zh-CN" altLang="en-US" dirty="0"/>
              <a:t>吸引员工（成员）：抓住组员的注意力和好奇心，为下一步探讨准备</a:t>
            </a:r>
            <a:endParaRPr lang="en-US" altLang="zh-CN" dirty="0"/>
          </a:p>
          <a:p>
            <a:pPr lvl="1"/>
            <a:r>
              <a:rPr lang="zh-CN" altLang="en-US" dirty="0"/>
              <a:t>让未来触手可及：激发创意、辩证变革</a:t>
            </a:r>
          </a:p>
        </p:txBody>
      </p:sp>
    </p:spTree>
    <p:extLst>
      <p:ext uri="{BB962C8B-B14F-4D97-AF65-F5344CB8AC3E}">
        <p14:creationId xmlns:p14="http://schemas.microsoft.com/office/powerpoint/2010/main" val="388958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035CB-9E28-4915-B341-204A6B1A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435"/>
            <a:ext cx="7886700" cy="747402"/>
          </a:xfrm>
        </p:spPr>
        <p:txBody>
          <a:bodyPr/>
          <a:lstStyle/>
          <a:p>
            <a:r>
              <a:rPr lang="zh-CN" altLang="en-US" dirty="0"/>
              <a:t>故事的不同视角（两个）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DCA9C2-F07F-4EA3-A77B-C41B6D027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1" y="1391343"/>
            <a:ext cx="8399153" cy="447188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A6C1F9C-5D75-4859-975D-4D1C494252C4}"/>
              </a:ext>
            </a:extLst>
          </p:cNvPr>
          <p:cNvSpPr/>
          <p:nvPr/>
        </p:nvSpPr>
        <p:spPr>
          <a:xfrm>
            <a:off x="188256" y="5238694"/>
            <a:ext cx="2807804" cy="3557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以员工为视角：</a:t>
            </a:r>
            <a:br>
              <a:rPr lang="en-US" altLang="zh-CN" b="1" dirty="0">
                <a:solidFill>
                  <a:schemeClr val="bg1"/>
                </a:solidFill>
              </a:rPr>
            </a:br>
            <a:r>
              <a:rPr lang="en-US" altLang="zh-CN" dirty="0"/>
              <a:t>1.</a:t>
            </a:r>
            <a:r>
              <a:rPr lang="zh-CN" altLang="en-US" dirty="0"/>
              <a:t>观察到的新商业模式所解决的客户问题</a:t>
            </a:r>
            <a:endParaRPr lang="en-US" altLang="zh-CN" dirty="0"/>
          </a:p>
          <a:p>
            <a:pPr algn="ctr"/>
            <a:r>
              <a:rPr lang="en-US" altLang="zh-CN" dirty="0"/>
              <a:t>2.</a:t>
            </a:r>
            <a:r>
              <a:rPr lang="zh-CN" altLang="en-US" dirty="0"/>
              <a:t>新商业模式如何比旧模式更好的利用资源、业务和伙伴关系（</a:t>
            </a:r>
            <a:r>
              <a:rPr lang="zh-CN" altLang="en-US" b="1" dirty="0">
                <a:solidFill>
                  <a:schemeClr val="bg1"/>
                </a:solidFill>
              </a:rPr>
              <a:t>降本增效、开源节流</a:t>
            </a:r>
            <a:r>
              <a:rPr lang="zh-CN" altLang="en-US" dirty="0"/>
              <a:t>）</a:t>
            </a:r>
            <a:endParaRPr lang="en-US" altLang="zh-CN" dirty="0"/>
          </a:p>
          <a:p>
            <a:pPr algn="ctr"/>
            <a:r>
              <a:rPr lang="en-US" altLang="zh-CN" dirty="0"/>
              <a:t>3.</a:t>
            </a:r>
            <a:r>
              <a:rPr lang="zh-CN" altLang="en-US" dirty="0"/>
              <a:t>员工承载了</a:t>
            </a:r>
            <a:r>
              <a:rPr lang="zh-CN" altLang="en-US" b="1" dirty="0">
                <a:solidFill>
                  <a:schemeClr val="bg1"/>
                </a:solidFill>
              </a:rPr>
              <a:t>组织内部工作</a:t>
            </a:r>
            <a:r>
              <a:rPr lang="zh-CN" altLang="en-US" dirty="0"/>
              <a:t>与商业模式，以及转向新模式的原因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3E1AAD-F114-4AFF-BFD2-623C23735C62}"/>
              </a:ext>
            </a:extLst>
          </p:cNvPr>
          <p:cNvSpPr/>
          <p:nvPr/>
        </p:nvSpPr>
        <p:spPr>
          <a:xfrm>
            <a:off x="6035536" y="6046562"/>
            <a:ext cx="3108464" cy="4134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以客户为视角：</a:t>
            </a:r>
            <a:endParaRPr lang="en-US" altLang="zh-CN" b="1" dirty="0"/>
          </a:p>
          <a:p>
            <a:pPr algn="ctr"/>
            <a:r>
              <a:rPr lang="en-US" altLang="zh-CN" dirty="0"/>
              <a:t>1.</a:t>
            </a:r>
            <a:r>
              <a:rPr lang="zh-CN" altLang="en-US" dirty="0"/>
              <a:t>客户面临的挑战与必须完成的工作，以及组织如何为其创造价值</a:t>
            </a:r>
            <a:endParaRPr lang="en-US" altLang="zh-CN" dirty="0"/>
          </a:p>
          <a:p>
            <a:pPr algn="ctr"/>
            <a:r>
              <a:rPr lang="en-US" altLang="zh-CN" dirty="0"/>
              <a:t>2.</a:t>
            </a:r>
            <a:r>
              <a:rPr lang="zh-CN" altLang="en-US" dirty="0"/>
              <a:t>描述她得到的东西、这些东西如何融入她的生活、以及她愿意为哪些东西付费</a:t>
            </a:r>
            <a:endParaRPr lang="en-US" altLang="zh-CN" dirty="0"/>
          </a:p>
          <a:p>
            <a:pPr algn="ctr"/>
            <a:r>
              <a:rPr lang="en-US" altLang="zh-CN" dirty="0"/>
              <a:t>3.</a:t>
            </a:r>
            <a:r>
              <a:rPr lang="zh-CN" altLang="en-US" b="1" dirty="0"/>
              <a:t>可以添加一些戏剧性和情感因素，描述你的组织如何让她的生活更简单</a:t>
            </a:r>
            <a:r>
              <a:rPr lang="zh-CN" altLang="en-US" dirty="0"/>
              <a:t>，并尝试加入组织如何提供帮助，并需要哪些资源和活动</a:t>
            </a:r>
            <a:endParaRPr lang="en-US" altLang="zh-CN" dirty="0"/>
          </a:p>
          <a:p>
            <a:pPr algn="ctr"/>
            <a:r>
              <a:rPr lang="en-US" altLang="zh-CN" dirty="0"/>
              <a:t>4.</a:t>
            </a:r>
            <a:r>
              <a:rPr lang="zh-CN" altLang="en-US" dirty="0"/>
              <a:t>故事需要真实可信，避免油腔滑调或居高临下的口吻</a:t>
            </a:r>
          </a:p>
        </p:txBody>
      </p:sp>
    </p:spTree>
    <p:extLst>
      <p:ext uri="{BB962C8B-B14F-4D97-AF65-F5344CB8AC3E}">
        <p14:creationId xmlns:p14="http://schemas.microsoft.com/office/powerpoint/2010/main" val="1034669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19F18-F009-4B72-B75C-B5A2E7703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857" y="1049096"/>
            <a:ext cx="3195431" cy="99417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故事与商业模式的结合（举例）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D1FEE3-8B1C-4176-848F-B23AA2359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007" y="1546182"/>
            <a:ext cx="2630210" cy="32244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B6E76F-B709-49C9-A8F9-EF2AA9B9D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216" y="939248"/>
            <a:ext cx="2276412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F1ED90-E560-4D39-9D74-289B81910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500" y="2522750"/>
            <a:ext cx="2911902" cy="27449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79E398-2905-4851-8F3D-E83305827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373" y="1180365"/>
            <a:ext cx="2673628" cy="17258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C32C05-B7B9-4073-BF31-D2D0D1DAE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134" y="2906170"/>
            <a:ext cx="2690866" cy="279152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A30CECE-18B1-4425-BF1C-67696962A7BA}"/>
              </a:ext>
            </a:extLst>
          </p:cNvPr>
          <p:cNvSpPr/>
          <p:nvPr/>
        </p:nvSpPr>
        <p:spPr>
          <a:xfrm>
            <a:off x="20965" y="4159527"/>
            <a:ext cx="418842" cy="1938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D082B9-E3D4-4276-A99E-61F7D5E02481}"/>
              </a:ext>
            </a:extLst>
          </p:cNvPr>
          <p:cNvSpPr/>
          <p:nvPr/>
        </p:nvSpPr>
        <p:spPr>
          <a:xfrm>
            <a:off x="7909062" y="3543299"/>
            <a:ext cx="719380" cy="1987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5CF1B5-DCFF-4536-A485-30F1314D1CA3}"/>
              </a:ext>
            </a:extLst>
          </p:cNvPr>
          <p:cNvSpPr/>
          <p:nvPr/>
        </p:nvSpPr>
        <p:spPr>
          <a:xfrm>
            <a:off x="485617" y="2671143"/>
            <a:ext cx="2115951" cy="4075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4A89B25-6A9B-4567-8D20-6CEF001532A2}"/>
              </a:ext>
            </a:extLst>
          </p:cNvPr>
          <p:cNvSpPr/>
          <p:nvPr/>
        </p:nvSpPr>
        <p:spPr>
          <a:xfrm>
            <a:off x="6936095" y="1428754"/>
            <a:ext cx="2115951" cy="4075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D1C31E-59E3-4DE8-AC88-4EF63913881A}"/>
              </a:ext>
            </a:extLst>
          </p:cNvPr>
          <p:cNvSpPr/>
          <p:nvPr/>
        </p:nvSpPr>
        <p:spPr>
          <a:xfrm>
            <a:off x="49902" y="5578019"/>
            <a:ext cx="2579438" cy="18546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从亚马逊的基础业务的成功出发（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en-US" altLang="zh-CN" dirty="0"/>
          </a:p>
          <a:p>
            <a:pPr algn="ctr"/>
            <a:r>
              <a:rPr lang="zh-CN" altLang="en-US" dirty="0"/>
              <a:t>提出的云服务原型进一步提升了基础业务（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en-US" altLang="zh-CN" dirty="0"/>
          </a:p>
          <a:p>
            <a:pPr algn="ctr"/>
            <a:r>
              <a:rPr lang="zh-CN" altLang="en-US" dirty="0"/>
              <a:t>云服务原型的成功有助于向外部企业推广（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6A5FD55-6E6C-4B7A-8349-61ED6AA420F7}"/>
              </a:ext>
            </a:extLst>
          </p:cNvPr>
          <p:cNvSpPr/>
          <p:nvPr/>
        </p:nvSpPr>
        <p:spPr>
          <a:xfrm>
            <a:off x="6366428" y="6201373"/>
            <a:ext cx="2881518" cy="2224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r>
              <a:rPr lang="zh-CN" altLang="en-US" dirty="0"/>
              <a:t>年大厂</a:t>
            </a:r>
            <a:r>
              <a:rPr lang="en-US" altLang="zh-CN" dirty="0"/>
              <a:t>+8</a:t>
            </a:r>
            <a:r>
              <a:rPr lang="zh-CN" altLang="en-US" dirty="0"/>
              <a:t>年创业的</a:t>
            </a:r>
            <a:r>
              <a:rPr lang="en-US" altLang="zh-CN" dirty="0"/>
              <a:t>IT </a:t>
            </a:r>
            <a:r>
              <a:rPr lang="zh-CN" altLang="en-US" dirty="0"/>
              <a:t>“老炮” 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altLang="zh-CN" dirty="0"/>
          </a:p>
          <a:p>
            <a:pPr algn="ctr"/>
            <a:r>
              <a:rPr lang="zh-CN" altLang="en-US" dirty="0"/>
              <a:t>持续关注亚马逊云，并意识到其价值与独特性（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en-US" altLang="zh-CN" dirty="0"/>
          </a:p>
          <a:p>
            <a:pPr algn="ctr"/>
            <a:r>
              <a:rPr lang="zh-CN" altLang="en-US" dirty="0"/>
              <a:t>如果之前创业有亚马逊云的支持该多好（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en-US" altLang="zh-CN" dirty="0"/>
          </a:p>
          <a:p>
            <a:pPr algn="ctr"/>
            <a:r>
              <a:rPr lang="zh-CN" altLang="en-US" i="1" dirty="0"/>
              <a:t>带有遗憾的创业经历</a:t>
            </a: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6129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ECEE9-B50B-429A-A92B-CD0B27B40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4177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讲故事的方法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93BAFD-A016-4CCF-BC9C-26DC167FF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" y="1774745"/>
            <a:ext cx="9142079" cy="39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2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EC106-1B91-4C28-B56B-1B4740E57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6222"/>
            <a:ext cx="9143999" cy="509517"/>
          </a:xfrm>
        </p:spPr>
        <p:txBody>
          <a:bodyPr>
            <a:normAutofit fontScale="90000"/>
          </a:bodyPr>
          <a:lstStyle/>
          <a:p>
            <a:r>
              <a:rPr lang="zh-CN" altLang="en-US" sz="4000" dirty="0"/>
              <a:t>三次作业时完成：可视化讲述你的商业模式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14DB36-FDD0-425C-86F9-2937A8E7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4583"/>
            <a:ext cx="9143999" cy="588396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作业内容：两个视频（</a:t>
            </a:r>
            <a:r>
              <a:rPr lang="zh-CN" altLang="en-US" b="1" dirty="0"/>
              <a:t>放到一个链接里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可视化讲述你们组大作业提交的商业模式画布，视频时长不超过</a:t>
            </a:r>
            <a:r>
              <a:rPr lang="en-US" altLang="zh-CN" dirty="0"/>
              <a:t>8</a:t>
            </a:r>
            <a:r>
              <a:rPr lang="zh-CN" altLang="en-US" dirty="0"/>
              <a:t>分钟</a:t>
            </a:r>
            <a:endParaRPr lang="en-US" altLang="zh-CN" dirty="0"/>
          </a:p>
          <a:p>
            <a:pPr lvl="1"/>
            <a:r>
              <a:rPr lang="en-US" altLang="zh-CN" i="1" dirty="0"/>
              <a:t>2.</a:t>
            </a:r>
            <a:r>
              <a:rPr lang="zh-CN" altLang="en-US" i="1" dirty="0"/>
              <a:t>形成可视化故事时所有组员在场的讨论花絮，视频时长不超过</a:t>
            </a:r>
            <a:r>
              <a:rPr lang="en-US" altLang="zh-CN" i="1" dirty="0"/>
              <a:t>5</a:t>
            </a:r>
            <a:r>
              <a:rPr lang="zh-CN" altLang="en-US" i="1" dirty="0"/>
              <a:t>分钟</a:t>
            </a:r>
            <a:endParaRPr lang="en-US" altLang="zh-CN" i="1" dirty="0"/>
          </a:p>
          <a:p>
            <a:endParaRPr lang="en-US" altLang="zh-CN" sz="100" dirty="0"/>
          </a:p>
          <a:p>
            <a:r>
              <a:rPr lang="zh-CN" altLang="en-US" dirty="0"/>
              <a:t>作业要求与安排（与“最低配置”建议）</a:t>
            </a:r>
            <a:endParaRPr lang="en-US" altLang="zh-CN" dirty="0"/>
          </a:p>
          <a:p>
            <a:pPr lvl="1"/>
            <a:r>
              <a:rPr lang="zh-CN" altLang="en-US" dirty="0"/>
              <a:t>故事讲述方式：“可视化”</a:t>
            </a:r>
            <a:r>
              <a:rPr lang="en-US" altLang="zh-CN" dirty="0"/>
              <a:t>ppt</a:t>
            </a:r>
            <a:r>
              <a:rPr lang="zh-CN" altLang="en-US" dirty="0"/>
              <a:t>第</a:t>
            </a:r>
            <a:r>
              <a:rPr lang="en-US" altLang="zh-CN" dirty="0"/>
              <a:t>10</a:t>
            </a:r>
            <a:r>
              <a:rPr lang="zh-CN" altLang="en-US" dirty="0"/>
              <a:t>页，本</a:t>
            </a:r>
            <a:r>
              <a:rPr lang="en-US" altLang="zh-CN" dirty="0"/>
              <a:t>ppt4-6</a:t>
            </a:r>
            <a:r>
              <a:rPr lang="zh-CN" altLang="en-US" dirty="0"/>
              <a:t>页；教材</a:t>
            </a:r>
            <a:r>
              <a:rPr lang="en-US" altLang="zh-CN" dirty="0"/>
              <a:t>149</a:t>
            </a:r>
            <a:r>
              <a:rPr lang="zh-CN" altLang="en-US" dirty="0"/>
              <a:t>页</a:t>
            </a:r>
            <a:endParaRPr lang="en-US" altLang="zh-CN" dirty="0"/>
          </a:p>
          <a:p>
            <a:pPr lvl="1"/>
            <a:r>
              <a:rPr lang="zh-CN" altLang="en-US" dirty="0"/>
              <a:t>视频录制：腾讯会议</a:t>
            </a:r>
            <a:r>
              <a:rPr lang="en-US" altLang="zh-CN" dirty="0"/>
              <a:t>+ppt</a:t>
            </a:r>
            <a:r>
              <a:rPr lang="zh-CN" altLang="en-US" dirty="0"/>
              <a:t>，</a:t>
            </a:r>
            <a:r>
              <a:rPr lang="zh-CN" altLang="en-US" i="1" dirty="0"/>
              <a:t>也可使用手机拍摄</a:t>
            </a:r>
            <a:r>
              <a:rPr lang="en-US" altLang="zh-CN" i="1" dirty="0"/>
              <a:t>+</a:t>
            </a:r>
            <a:r>
              <a:rPr lang="zh-CN" altLang="en-US" i="1" dirty="0"/>
              <a:t>便利签</a:t>
            </a:r>
            <a:r>
              <a:rPr lang="en-US" altLang="zh-CN" i="1" dirty="0"/>
              <a:t>+</a:t>
            </a:r>
            <a:r>
              <a:rPr lang="zh-CN" altLang="en-US" i="1" dirty="0"/>
              <a:t>手绘</a:t>
            </a:r>
            <a:endParaRPr lang="en-US" altLang="zh-CN" i="1" dirty="0"/>
          </a:p>
          <a:p>
            <a:pPr lvl="2"/>
            <a:r>
              <a:rPr lang="zh-CN" altLang="en-US" sz="2100" dirty="0">
                <a:solidFill>
                  <a:srgbClr val="FF0000"/>
                </a:solidFill>
              </a:rPr>
              <a:t>每个模块讲解时必须配合绘图，画布本身要体现出客户洞察和构思的改进，不要照抄之前的文档，组内一人发声即可，可以后期配音</a:t>
            </a:r>
            <a:r>
              <a:rPr lang="zh-CN" altLang="en-US" sz="2100" i="1" dirty="0">
                <a:solidFill>
                  <a:srgbClr val="FF0000"/>
                </a:solidFill>
              </a:rPr>
              <a:t>（但费时）</a:t>
            </a:r>
            <a:endParaRPr lang="en-US" altLang="zh-CN" sz="1725" i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讨论录制：腾讯会议</a:t>
            </a:r>
            <a:endParaRPr lang="en-US" altLang="zh-CN" dirty="0"/>
          </a:p>
          <a:p>
            <a:pPr lvl="2"/>
            <a:r>
              <a:rPr lang="zh-CN" altLang="en-US" sz="2100" dirty="0"/>
              <a:t>最好所有人都露脸以完整记录，请选取讨论最热烈的五分钟</a:t>
            </a:r>
            <a:endParaRPr lang="en-US" altLang="zh-CN" sz="2400" dirty="0"/>
          </a:p>
          <a:p>
            <a:pPr lvl="1"/>
            <a:r>
              <a:rPr lang="zh-CN" altLang="en-US" dirty="0"/>
              <a:t>视频剪辑：最简单的剪辑工具 </a:t>
            </a:r>
            <a:r>
              <a:rPr lang="en-US" altLang="zh-CN" dirty="0"/>
              <a:t>– win10 </a:t>
            </a:r>
            <a:r>
              <a:rPr lang="zh-CN" altLang="en-US" b="1" dirty="0"/>
              <a:t>“照片”</a:t>
            </a:r>
            <a:endParaRPr lang="en-US" altLang="zh-CN" b="1" dirty="0"/>
          </a:p>
          <a:p>
            <a:endParaRPr lang="en-US" altLang="zh-CN" sz="100" dirty="0"/>
          </a:p>
          <a:p>
            <a:r>
              <a:rPr lang="zh-CN" altLang="en-US" dirty="0"/>
              <a:t>作业提交与评分</a:t>
            </a:r>
            <a:endParaRPr lang="en-US" altLang="zh-CN" dirty="0"/>
          </a:p>
          <a:p>
            <a:pPr lvl="1"/>
            <a:r>
              <a:rPr lang="zh-CN" altLang="en-US" dirty="0"/>
              <a:t>视频上传：</a:t>
            </a:r>
            <a:r>
              <a:rPr lang="en-US" altLang="zh-CN" b="1" dirty="0">
                <a:solidFill>
                  <a:srgbClr val="FF0000"/>
                </a:solidFill>
              </a:rPr>
              <a:t>B</a:t>
            </a:r>
            <a:r>
              <a:rPr lang="zh-CN" altLang="en-US" b="1" dirty="0">
                <a:solidFill>
                  <a:srgbClr val="FF0000"/>
                </a:solidFill>
              </a:rPr>
              <a:t>站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FF0000"/>
                </a:solidFill>
              </a:rPr>
              <a:t>今年请用</a:t>
            </a:r>
            <a:r>
              <a:rPr lang="en-US" altLang="zh-CN" dirty="0">
                <a:solidFill>
                  <a:srgbClr val="FF0000"/>
                </a:solidFill>
              </a:rPr>
              <a:t>#</a:t>
            </a:r>
            <a:r>
              <a:rPr lang="zh-CN" altLang="en-US" dirty="0">
                <a:solidFill>
                  <a:srgbClr val="FF0000"/>
                </a:solidFill>
              </a:rPr>
              <a:t>添加标签“需求与商业模式创新</a:t>
            </a:r>
            <a:r>
              <a:rPr lang="en-US" altLang="zh-CN" dirty="0">
                <a:solidFill>
                  <a:srgbClr val="FF0000"/>
                </a:solidFill>
              </a:rPr>
              <a:t>2023</a:t>
            </a:r>
            <a:r>
              <a:rPr lang="zh-CN" altLang="en-US" dirty="0">
                <a:solidFill>
                  <a:srgbClr val="FF0000"/>
                </a:solidFill>
              </a:rPr>
              <a:t>”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大量文字</a:t>
            </a:r>
            <a:r>
              <a:rPr lang="en-US" altLang="zh-CN" dirty="0">
                <a:solidFill>
                  <a:srgbClr val="FF0000"/>
                </a:solidFill>
              </a:rPr>
              <a:t>ppt+</a:t>
            </a:r>
            <a:r>
              <a:rPr lang="zh-CN" altLang="en-US" dirty="0">
                <a:solidFill>
                  <a:srgbClr val="FF0000"/>
                </a:solidFill>
              </a:rPr>
              <a:t>毫无感情的会议录制得分有限；</a:t>
            </a:r>
            <a:r>
              <a:rPr lang="zh-CN" altLang="en-US" dirty="0"/>
              <a:t>画布与故事越生动，讨论越热烈，</a:t>
            </a:r>
            <a:r>
              <a:rPr lang="zh-CN" altLang="en-US" dirty="0">
                <a:solidFill>
                  <a:srgbClr val="FF0000"/>
                </a:solidFill>
              </a:rPr>
              <a:t>内容越充实分数越高</a:t>
            </a:r>
            <a:r>
              <a:rPr lang="zh-CN" altLang="en-US" dirty="0"/>
              <a:t>；图形和语音的表达请尽量清晰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01310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AD859-1DB8-BE35-F50F-BF7808B75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/>
          <a:lstStyle/>
          <a:p>
            <a:r>
              <a:rPr lang="zh-CN" altLang="en-US" dirty="0"/>
              <a:t>讲故事案例补充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09DEE3-6A35-4B64-AA62-5E0A17641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5" y="1175657"/>
            <a:ext cx="4772023" cy="537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691C79-F87D-298E-038B-1324548A0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535" y="0"/>
            <a:ext cx="3186545" cy="68580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7369BD4-7E62-2604-B202-4565F2382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28251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98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on Musk outlines his 'Master Plan, Part Deux' for Tesla">
            <a:extLst>
              <a:ext uri="{FF2B5EF4-FFF2-40B4-BE49-F238E27FC236}">
                <a16:creationId xmlns:a16="http://schemas.microsoft.com/office/drawing/2014/main" id="{701A3DEB-DA5B-BEF6-E6F5-503BCB4A6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" y="82657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Musk">
            <a:extLst>
              <a:ext uri="{FF2B5EF4-FFF2-40B4-BE49-F238E27FC236}">
                <a16:creationId xmlns:a16="http://schemas.microsoft.com/office/drawing/2014/main" id="{81B1EFCA-FBA0-3902-CC20-49ACAA6C8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83" y="15085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D45F35-0FD5-81FA-3300-822AD363D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5008"/>
            <a:ext cx="9144000" cy="6287984"/>
          </a:xfrm>
          <a:prstGeom prst="rect">
            <a:avLst/>
          </a:prstGeom>
        </p:spPr>
      </p:pic>
      <p:pic>
        <p:nvPicPr>
          <p:cNvPr id="1030" name="Picture 6" descr="Elon Musk Outlines Plan For Mission To Mars | Chandler Gerstenslager">
            <a:extLst>
              <a:ext uri="{FF2B5EF4-FFF2-40B4-BE49-F238E27FC236}">
                <a16:creationId xmlns:a16="http://schemas.microsoft.com/office/drawing/2014/main" id="{BF2B4EB3-3591-F39E-4287-2AF537711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3" y="-82657"/>
            <a:ext cx="4425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lon Musk just unveiled a critical piece of his plan to save humanity ...">
            <a:extLst>
              <a:ext uri="{FF2B5EF4-FFF2-40B4-BE49-F238E27FC236}">
                <a16:creationId xmlns:a16="http://schemas.microsoft.com/office/drawing/2014/main" id="{BCD8F079-393A-BE64-8742-B69B8C68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747" y="1987657"/>
            <a:ext cx="4630174" cy="346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84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软院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软院" id="{62EE321F-06E3-4E66-BA94-9C4548FEF192}" vid="{3D5785F2-6682-4846-AB6D-19A134BF6C09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394</TotalTime>
  <Words>2652</Words>
  <Application>Microsoft Office PowerPoint</Application>
  <PresentationFormat>全屏显示(4:3)</PresentationFormat>
  <Paragraphs>195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等线</vt:lpstr>
      <vt:lpstr>Arial</vt:lpstr>
      <vt:lpstr>Calibri</vt:lpstr>
      <vt:lpstr>Calibri Light</vt:lpstr>
      <vt:lpstr>Office 主题​​</vt:lpstr>
      <vt:lpstr>1_软院</vt:lpstr>
      <vt:lpstr> 第四章 商业模式设计 讲故事&amp;场景</vt:lpstr>
      <vt:lpstr>商业模式设计：工具、方法、思维</vt:lpstr>
      <vt:lpstr>讲故事的价值和目的</vt:lpstr>
      <vt:lpstr>故事的不同视角（两个）</vt:lpstr>
      <vt:lpstr>故事与商业模式的结合（举例）</vt:lpstr>
      <vt:lpstr>讲故事的方法</vt:lpstr>
      <vt:lpstr>三次作业时完成：可视化讲述你的商业模式</vt:lpstr>
      <vt:lpstr>讲故事案例补充</vt:lpstr>
      <vt:lpstr>PowerPoint 演示文稿</vt:lpstr>
      <vt:lpstr>阿里与B站利用美股上市敲钟嘉宾讲故事</vt:lpstr>
      <vt:lpstr>场景指导下的商业模式设计</vt:lpstr>
      <vt:lpstr>为一个故事设计并补充场景</vt:lpstr>
      <vt:lpstr>探索创意（以定位服务为例）</vt:lpstr>
      <vt:lpstr>讲故事与场景补充：将人放在想法的中心</vt:lpstr>
      <vt:lpstr>商业模式部分期末考核（50分）</vt:lpstr>
      <vt:lpstr>PowerPoint 演示文稿</vt:lpstr>
      <vt:lpstr>Airbnb的IP场景：像当地人一样生活</vt:lpstr>
      <vt:lpstr>IP场景的分发-住客评论</vt:lpstr>
      <vt:lpstr>Airbnb IP场景的运营：协助房东拍照</vt:lpstr>
      <vt:lpstr>场景的IP：基于弹幕的B站共情</vt:lpstr>
      <vt:lpstr>场景的IP：打造深度互动的LPL</vt:lpstr>
      <vt:lpstr>场景的分发</vt:lpstr>
      <vt:lpstr>场景下体验打造：两个正例与一个反例</vt:lpstr>
      <vt:lpstr>补充讨论：信息技术如何改变世界 – 构造场景</vt:lpstr>
      <vt:lpstr>补充讨论：被互联网定义的“新”场景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需求与商业模式创新 第四章 商业模式设计 模型构建、讲故事与场景</dc:title>
  <dc:creator>Hongyu Kuang</dc:creator>
  <cp:lastModifiedBy>王 铭嵩</cp:lastModifiedBy>
  <cp:revision>80</cp:revision>
  <dcterms:created xsi:type="dcterms:W3CDTF">2020-03-22T03:01:07Z</dcterms:created>
  <dcterms:modified xsi:type="dcterms:W3CDTF">2023-12-21T03:58:12Z</dcterms:modified>
</cp:coreProperties>
</file>